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720" r:id="rId1"/>
  </p:sldMasterIdLst>
  <p:notesMasterIdLst>
    <p:notesMasterId r:id="rId33"/>
  </p:notesMasterIdLst>
  <p:sldIdLst>
    <p:sldId id="287" r:id="rId2"/>
    <p:sldId id="257" r:id="rId3"/>
    <p:sldId id="263" r:id="rId4"/>
    <p:sldId id="267" r:id="rId5"/>
    <p:sldId id="293" r:id="rId6"/>
    <p:sldId id="294" r:id="rId7"/>
    <p:sldId id="295" r:id="rId8"/>
    <p:sldId id="272" r:id="rId9"/>
    <p:sldId id="325" r:id="rId10"/>
    <p:sldId id="302" r:id="rId11"/>
    <p:sldId id="301" r:id="rId12"/>
    <p:sldId id="324" r:id="rId13"/>
    <p:sldId id="323" r:id="rId14"/>
    <p:sldId id="307" r:id="rId15"/>
    <p:sldId id="308" r:id="rId16"/>
    <p:sldId id="309" r:id="rId17"/>
    <p:sldId id="310" r:id="rId18"/>
    <p:sldId id="311" r:id="rId19"/>
    <p:sldId id="312" r:id="rId20"/>
    <p:sldId id="303" r:id="rId21"/>
    <p:sldId id="281" r:id="rId22"/>
    <p:sldId id="277" r:id="rId23"/>
    <p:sldId id="284" r:id="rId24"/>
    <p:sldId id="282" r:id="rId25"/>
    <p:sldId id="322" r:id="rId26"/>
    <p:sldId id="297" r:id="rId27"/>
    <p:sldId id="299" r:id="rId28"/>
    <p:sldId id="328" r:id="rId29"/>
    <p:sldId id="327" r:id="rId30"/>
    <p:sldId id="305" r:id="rId31"/>
    <p:sldId id="32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4801"/>
  </p:normalViewPr>
  <p:slideViewPr>
    <p:cSldViewPr snapToGrid="0" snapToObjects="1">
      <p:cViewPr varScale="1">
        <p:scale>
          <a:sx n="79" d="100"/>
          <a:sy n="79" d="100"/>
        </p:scale>
        <p:origin x="102" y="8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64589A-0B6F-4885-9435-1CA2624CD9F7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1CD93A1-F9D5-4602-B3C3-A045DC792102}">
      <dgm:prSet/>
      <dgm:spPr/>
      <dgm:t>
        <a:bodyPr/>
        <a:lstStyle/>
        <a:p>
          <a:r>
            <a:rPr lang="ko-KR" dirty="0"/>
            <a:t>회사명 </a:t>
          </a:r>
          <a:r>
            <a:rPr lang="en-US" dirty="0"/>
            <a:t>: </a:t>
          </a:r>
          <a:r>
            <a:rPr lang="ko-KR" dirty="0"/>
            <a:t>러시아연방 </a:t>
          </a:r>
          <a:r>
            <a:rPr lang="ko-KR" dirty="0" err="1"/>
            <a:t>바쉬코르토스탄</a:t>
          </a:r>
          <a:r>
            <a:rPr lang="ko-KR" dirty="0"/>
            <a:t> 공화국소재 법인 </a:t>
          </a:r>
          <a:r>
            <a:rPr lang="en-US" dirty="0"/>
            <a:t>“AO Vinca”</a:t>
          </a:r>
        </a:p>
      </dgm:t>
    </dgm:pt>
    <dgm:pt modelId="{CFA59F2D-7BE5-4935-AD7D-4604F9ECF426}" type="parTrans" cxnId="{D7E0FE5B-2636-4F42-BE9C-81C831124996}">
      <dgm:prSet/>
      <dgm:spPr/>
      <dgm:t>
        <a:bodyPr/>
        <a:lstStyle/>
        <a:p>
          <a:endParaRPr lang="en-US"/>
        </a:p>
      </dgm:t>
    </dgm:pt>
    <dgm:pt modelId="{49C312EC-FEE1-465A-9883-C2CA0628EE0C}" type="sibTrans" cxnId="{D7E0FE5B-2636-4F42-BE9C-81C831124996}">
      <dgm:prSet/>
      <dgm:spPr/>
      <dgm:t>
        <a:bodyPr/>
        <a:lstStyle/>
        <a:p>
          <a:endParaRPr lang="en-US"/>
        </a:p>
      </dgm:t>
    </dgm:pt>
    <dgm:pt modelId="{10AB4CD4-9AD3-4197-B48E-4E565562F20C}">
      <dgm:prSet/>
      <dgm:spPr/>
      <dgm:t>
        <a:bodyPr/>
        <a:lstStyle/>
        <a:p>
          <a:r>
            <a:rPr lang="ko-KR"/>
            <a:t>주소 </a:t>
          </a:r>
          <a:r>
            <a:rPr lang="en-US"/>
            <a:t>: No.4, BLD. 28, Mustay Karim Str., Ufa, Republic of Bashkortostan, Russia</a:t>
          </a:r>
        </a:p>
      </dgm:t>
    </dgm:pt>
    <dgm:pt modelId="{35167509-FC90-47FD-AA88-E51C2A4E8CC1}" type="parTrans" cxnId="{BD24A682-9885-4396-8943-B725C43E6B89}">
      <dgm:prSet/>
      <dgm:spPr/>
      <dgm:t>
        <a:bodyPr/>
        <a:lstStyle/>
        <a:p>
          <a:endParaRPr lang="en-US"/>
        </a:p>
      </dgm:t>
    </dgm:pt>
    <dgm:pt modelId="{05140B3F-7918-40BB-BE4F-DAF71E60D9F8}" type="sibTrans" cxnId="{BD24A682-9885-4396-8943-B725C43E6B89}">
      <dgm:prSet/>
      <dgm:spPr/>
      <dgm:t>
        <a:bodyPr/>
        <a:lstStyle/>
        <a:p>
          <a:endParaRPr lang="en-US"/>
        </a:p>
      </dgm:t>
    </dgm:pt>
    <dgm:pt modelId="{8F5E307B-3403-4439-A280-5200E7356CD6}">
      <dgm:prSet/>
      <dgm:spPr/>
      <dgm:t>
        <a:bodyPr/>
        <a:lstStyle/>
        <a:p>
          <a:r>
            <a:rPr lang="ko-KR"/>
            <a:t>업종 </a:t>
          </a:r>
          <a:r>
            <a:rPr lang="en-US"/>
            <a:t>: </a:t>
          </a:r>
          <a:r>
            <a:rPr lang="ko-KR"/>
            <a:t>석유개발 및 유통</a:t>
          </a:r>
          <a:endParaRPr lang="en-US"/>
        </a:p>
      </dgm:t>
    </dgm:pt>
    <dgm:pt modelId="{036EBB22-46F3-46B7-887D-79A3A4E79332}" type="parTrans" cxnId="{45D481CE-0B68-4159-81DF-87AABC43D1B0}">
      <dgm:prSet/>
      <dgm:spPr/>
      <dgm:t>
        <a:bodyPr/>
        <a:lstStyle/>
        <a:p>
          <a:endParaRPr lang="en-US"/>
        </a:p>
      </dgm:t>
    </dgm:pt>
    <dgm:pt modelId="{DAF0309D-F53B-49D6-B358-AEE88B0E87BD}" type="sibTrans" cxnId="{45D481CE-0B68-4159-81DF-87AABC43D1B0}">
      <dgm:prSet/>
      <dgm:spPr/>
      <dgm:t>
        <a:bodyPr/>
        <a:lstStyle/>
        <a:p>
          <a:endParaRPr lang="en-US"/>
        </a:p>
      </dgm:t>
    </dgm:pt>
    <dgm:pt modelId="{2FA8F7DA-9728-44D1-AF37-8A15F20BA0F8}">
      <dgm:prSet/>
      <dgm:spPr/>
      <dgm:t>
        <a:bodyPr/>
        <a:lstStyle/>
        <a:p>
          <a:r>
            <a:rPr lang="ko-KR"/>
            <a:t>대표이사 </a:t>
          </a:r>
          <a:r>
            <a:rPr lang="en-US"/>
            <a:t>: Andrey Petrov</a:t>
          </a:r>
        </a:p>
      </dgm:t>
    </dgm:pt>
    <dgm:pt modelId="{094122AC-5710-4044-BFC2-3573E73ADEAA}" type="parTrans" cxnId="{F3F09012-D103-4519-9AE5-56B678DC786B}">
      <dgm:prSet/>
      <dgm:spPr/>
      <dgm:t>
        <a:bodyPr/>
        <a:lstStyle/>
        <a:p>
          <a:endParaRPr lang="en-US"/>
        </a:p>
      </dgm:t>
    </dgm:pt>
    <dgm:pt modelId="{B8B94DAB-31BC-489E-ADF5-4E87B01082BF}" type="sibTrans" cxnId="{F3F09012-D103-4519-9AE5-56B678DC786B}">
      <dgm:prSet/>
      <dgm:spPr/>
      <dgm:t>
        <a:bodyPr/>
        <a:lstStyle/>
        <a:p>
          <a:endParaRPr lang="en-US"/>
        </a:p>
      </dgm:t>
    </dgm:pt>
    <dgm:pt modelId="{972E7628-12AC-4163-B14E-06B9320E9796}">
      <dgm:prSet/>
      <dgm:spPr/>
      <dgm:t>
        <a:bodyPr/>
        <a:lstStyle/>
        <a:p>
          <a:r>
            <a:rPr lang="ko-KR"/>
            <a:t>설립년도 </a:t>
          </a:r>
          <a:r>
            <a:rPr lang="en-US"/>
            <a:t>: 1994.09.06</a:t>
          </a:r>
        </a:p>
      </dgm:t>
    </dgm:pt>
    <dgm:pt modelId="{095A8C50-1F67-4DE2-91CB-B8FE49777579}" type="parTrans" cxnId="{222D49F3-F105-4512-AFF5-1F9B51484189}">
      <dgm:prSet/>
      <dgm:spPr/>
      <dgm:t>
        <a:bodyPr/>
        <a:lstStyle/>
        <a:p>
          <a:endParaRPr lang="en-US"/>
        </a:p>
      </dgm:t>
    </dgm:pt>
    <dgm:pt modelId="{EB8F705E-6C45-47AB-A75A-68CA5FED1DEF}" type="sibTrans" cxnId="{222D49F3-F105-4512-AFF5-1F9B51484189}">
      <dgm:prSet/>
      <dgm:spPr/>
      <dgm:t>
        <a:bodyPr/>
        <a:lstStyle/>
        <a:p>
          <a:endParaRPr lang="en-US"/>
        </a:p>
      </dgm:t>
    </dgm:pt>
    <dgm:pt modelId="{57D50569-3945-4014-8D8B-DDCA88BBDDE2}">
      <dgm:prSet/>
      <dgm:spPr/>
      <dgm:t>
        <a:bodyPr/>
        <a:lstStyle/>
        <a:p>
          <a:r>
            <a:rPr lang="ko-KR" dirty="0"/>
            <a:t>주요 주주 </a:t>
          </a:r>
          <a:r>
            <a:rPr lang="en-US" dirty="0"/>
            <a:t>: </a:t>
          </a:r>
          <a:r>
            <a:rPr lang="ko-KR" dirty="0"/>
            <a:t>㈜제네시스디벨롭먼트홀딩스</a:t>
          </a:r>
          <a:endParaRPr lang="en-US" dirty="0"/>
        </a:p>
      </dgm:t>
    </dgm:pt>
    <dgm:pt modelId="{014D5637-2DDB-4714-A9D0-5D25AE08349D}" type="parTrans" cxnId="{00B7534B-F2B2-4B60-8EFD-41E5F28B8728}">
      <dgm:prSet/>
      <dgm:spPr/>
      <dgm:t>
        <a:bodyPr/>
        <a:lstStyle/>
        <a:p>
          <a:endParaRPr lang="en-US"/>
        </a:p>
      </dgm:t>
    </dgm:pt>
    <dgm:pt modelId="{266842EA-1BF4-4AB1-8DB9-1F8ADE9E1116}" type="sibTrans" cxnId="{00B7534B-F2B2-4B60-8EFD-41E5F28B8728}">
      <dgm:prSet/>
      <dgm:spPr/>
      <dgm:t>
        <a:bodyPr/>
        <a:lstStyle/>
        <a:p>
          <a:endParaRPr lang="en-US"/>
        </a:p>
      </dgm:t>
    </dgm:pt>
    <dgm:pt modelId="{7E45AB17-069E-064B-BB7F-C6637CDAB7B9}" type="pres">
      <dgm:prSet presAssocID="{7E64589A-0B6F-4885-9435-1CA2624CD9F7}" presName="vert0" presStyleCnt="0">
        <dgm:presLayoutVars>
          <dgm:dir/>
          <dgm:animOne val="branch"/>
          <dgm:animLvl val="lvl"/>
        </dgm:presLayoutVars>
      </dgm:prSet>
      <dgm:spPr/>
    </dgm:pt>
    <dgm:pt modelId="{332763BD-E3BE-4E41-B3B4-1E1B13EE686A}" type="pres">
      <dgm:prSet presAssocID="{81CD93A1-F9D5-4602-B3C3-A045DC792102}" presName="thickLine" presStyleLbl="alignNode1" presStyleIdx="0" presStyleCnt="6"/>
      <dgm:spPr/>
    </dgm:pt>
    <dgm:pt modelId="{92E459A8-6017-E94C-8D9C-698972099620}" type="pres">
      <dgm:prSet presAssocID="{81CD93A1-F9D5-4602-B3C3-A045DC792102}" presName="horz1" presStyleCnt="0"/>
      <dgm:spPr/>
    </dgm:pt>
    <dgm:pt modelId="{58F588D2-FA12-5148-A197-30245ECC91A1}" type="pres">
      <dgm:prSet presAssocID="{81CD93A1-F9D5-4602-B3C3-A045DC792102}" presName="tx1" presStyleLbl="revTx" presStyleIdx="0" presStyleCnt="6"/>
      <dgm:spPr/>
    </dgm:pt>
    <dgm:pt modelId="{D1BB91FE-34C7-F945-8CE3-D45C574B68BE}" type="pres">
      <dgm:prSet presAssocID="{81CD93A1-F9D5-4602-B3C3-A045DC792102}" presName="vert1" presStyleCnt="0"/>
      <dgm:spPr/>
    </dgm:pt>
    <dgm:pt modelId="{E66894CF-443B-A94F-9BC8-30F48118886E}" type="pres">
      <dgm:prSet presAssocID="{10AB4CD4-9AD3-4197-B48E-4E565562F20C}" presName="thickLine" presStyleLbl="alignNode1" presStyleIdx="1" presStyleCnt="6"/>
      <dgm:spPr/>
    </dgm:pt>
    <dgm:pt modelId="{10792FC1-43F7-5C4C-88D5-22089F6C0F2A}" type="pres">
      <dgm:prSet presAssocID="{10AB4CD4-9AD3-4197-B48E-4E565562F20C}" presName="horz1" presStyleCnt="0"/>
      <dgm:spPr/>
    </dgm:pt>
    <dgm:pt modelId="{AB7668CB-BA8A-C948-9FD9-39AD2BCE8336}" type="pres">
      <dgm:prSet presAssocID="{10AB4CD4-9AD3-4197-B48E-4E565562F20C}" presName="tx1" presStyleLbl="revTx" presStyleIdx="1" presStyleCnt="6"/>
      <dgm:spPr/>
    </dgm:pt>
    <dgm:pt modelId="{B1296D20-8AB2-F84C-B0A1-884FDEE41455}" type="pres">
      <dgm:prSet presAssocID="{10AB4CD4-9AD3-4197-B48E-4E565562F20C}" presName="vert1" presStyleCnt="0"/>
      <dgm:spPr/>
    </dgm:pt>
    <dgm:pt modelId="{33EDDE9F-9CFC-A14D-B9C7-0959A3FE84ED}" type="pres">
      <dgm:prSet presAssocID="{8F5E307B-3403-4439-A280-5200E7356CD6}" presName="thickLine" presStyleLbl="alignNode1" presStyleIdx="2" presStyleCnt="6"/>
      <dgm:spPr/>
    </dgm:pt>
    <dgm:pt modelId="{E8AAB3E8-57D9-B143-A92C-1C62A04150B5}" type="pres">
      <dgm:prSet presAssocID="{8F5E307B-3403-4439-A280-5200E7356CD6}" presName="horz1" presStyleCnt="0"/>
      <dgm:spPr/>
    </dgm:pt>
    <dgm:pt modelId="{F0AAE0AA-0918-FC48-BD3E-A798A9DA02BE}" type="pres">
      <dgm:prSet presAssocID="{8F5E307B-3403-4439-A280-5200E7356CD6}" presName="tx1" presStyleLbl="revTx" presStyleIdx="2" presStyleCnt="6"/>
      <dgm:spPr/>
    </dgm:pt>
    <dgm:pt modelId="{EF715455-935D-9D41-BCDD-0E6B4C12CAE3}" type="pres">
      <dgm:prSet presAssocID="{8F5E307B-3403-4439-A280-5200E7356CD6}" presName="vert1" presStyleCnt="0"/>
      <dgm:spPr/>
    </dgm:pt>
    <dgm:pt modelId="{91F6EED8-84DC-8F4A-B9FA-87D6D0A14DB9}" type="pres">
      <dgm:prSet presAssocID="{2FA8F7DA-9728-44D1-AF37-8A15F20BA0F8}" presName="thickLine" presStyleLbl="alignNode1" presStyleIdx="3" presStyleCnt="6"/>
      <dgm:spPr/>
    </dgm:pt>
    <dgm:pt modelId="{6FB076A8-4FEB-454E-A2E9-4C7C8B4290C0}" type="pres">
      <dgm:prSet presAssocID="{2FA8F7DA-9728-44D1-AF37-8A15F20BA0F8}" presName="horz1" presStyleCnt="0"/>
      <dgm:spPr/>
    </dgm:pt>
    <dgm:pt modelId="{CCE1EFB2-3386-4E45-88E0-65EACEE7049D}" type="pres">
      <dgm:prSet presAssocID="{2FA8F7DA-9728-44D1-AF37-8A15F20BA0F8}" presName="tx1" presStyleLbl="revTx" presStyleIdx="3" presStyleCnt="6"/>
      <dgm:spPr/>
    </dgm:pt>
    <dgm:pt modelId="{BFEF6449-F2CD-2348-AC95-F6BCA59E3CF1}" type="pres">
      <dgm:prSet presAssocID="{2FA8F7DA-9728-44D1-AF37-8A15F20BA0F8}" presName="vert1" presStyleCnt="0"/>
      <dgm:spPr/>
    </dgm:pt>
    <dgm:pt modelId="{C6126CE4-F126-1948-AE5D-76F52D7AFE04}" type="pres">
      <dgm:prSet presAssocID="{972E7628-12AC-4163-B14E-06B9320E9796}" presName="thickLine" presStyleLbl="alignNode1" presStyleIdx="4" presStyleCnt="6"/>
      <dgm:spPr/>
    </dgm:pt>
    <dgm:pt modelId="{DF5B639D-37B0-8D44-9940-7E235662AC64}" type="pres">
      <dgm:prSet presAssocID="{972E7628-12AC-4163-B14E-06B9320E9796}" presName="horz1" presStyleCnt="0"/>
      <dgm:spPr/>
    </dgm:pt>
    <dgm:pt modelId="{3ABEE728-AE32-A047-AF86-68F4B54C06B2}" type="pres">
      <dgm:prSet presAssocID="{972E7628-12AC-4163-B14E-06B9320E9796}" presName="tx1" presStyleLbl="revTx" presStyleIdx="4" presStyleCnt="6"/>
      <dgm:spPr/>
    </dgm:pt>
    <dgm:pt modelId="{1B59D5E4-0204-8941-845E-600AC5EBA564}" type="pres">
      <dgm:prSet presAssocID="{972E7628-12AC-4163-B14E-06B9320E9796}" presName="vert1" presStyleCnt="0"/>
      <dgm:spPr/>
    </dgm:pt>
    <dgm:pt modelId="{E856DC48-EFB1-C14E-A422-8F46181FCD90}" type="pres">
      <dgm:prSet presAssocID="{57D50569-3945-4014-8D8B-DDCA88BBDDE2}" presName="thickLine" presStyleLbl="alignNode1" presStyleIdx="5" presStyleCnt="6"/>
      <dgm:spPr/>
    </dgm:pt>
    <dgm:pt modelId="{14479BA0-D00A-424A-B3F4-C708A153AAEA}" type="pres">
      <dgm:prSet presAssocID="{57D50569-3945-4014-8D8B-DDCA88BBDDE2}" presName="horz1" presStyleCnt="0"/>
      <dgm:spPr/>
    </dgm:pt>
    <dgm:pt modelId="{73D08D62-759E-4545-B576-628E682DA070}" type="pres">
      <dgm:prSet presAssocID="{57D50569-3945-4014-8D8B-DDCA88BBDDE2}" presName="tx1" presStyleLbl="revTx" presStyleIdx="5" presStyleCnt="6"/>
      <dgm:spPr/>
    </dgm:pt>
    <dgm:pt modelId="{C515A94D-B909-9244-A8A3-9BEFC4B875BA}" type="pres">
      <dgm:prSet presAssocID="{57D50569-3945-4014-8D8B-DDCA88BBDDE2}" presName="vert1" presStyleCnt="0"/>
      <dgm:spPr/>
    </dgm:pt>
  </dgm:ptLst>
  <dgm:cxnLst>
    <dgm:cxn modelId="{F3F09012-D103-4519-9AE5-56B678DC786B}" srcId="{7E64589A-0B6F-4885-9435-1CA2624CD9F7}" destId="{2FA8F7DA-9728-44D1-AF37-8A15F20BA0F8}" srcOrd="3" destOrd="0" parTransId="{094122AC-5710-4044-BFC2-3573E73ADEAA}" sibTransId="{B8B94DAB-31BC-489E-ADF5-4E87B01082BF}"/>
    <dgm:cxn modelId="{66EA8B23-6B36-5F45-9D8D-FEA55E6075BB}" type="presOf" srcId="{10AB4CD4-9AD3-4197-B48E-4E565562F20C}" destId="{AB7668CB-BA8A-C948-9FD9-39AD2BCE8336}" srcOrd="0" destOrd="0" presId="urn:microsoft.com/office/officeart/2008/layout/LinedList"/>
    <dgm:cxn modelId="{D7E0FE5B-2636-4F42-BE9C-81C831124996}" srcId="{7E64589A-0B6F-4885-9435-1CA2624CD9F7}" destId="{81CD93A1-F9D5-4602-B3C3-A045DC792102}" srcOrd="0" destOrd="0" parTransId="{CFA59F2D-7BE5-4935-AD7D-4604F9ECF426}" sibTransId="{49C312EC-FEE1-465A-9883-C2CA0628EE0C}"/>
    <dgm:cxn modelId="{00B7534B-F2B2-4B60-8EFD-41E5F28B8728}" srcId="{7E64589A-0B6F-4885-9435-1CA2624CD9F7}" destId="{57D50569-3945-4014-8D8B-DDCA88BBDDE2}" srcOrd="5" destOrd="0" parTransId="{014D5637-2DDB-4714-A9D0-5D25AE08349D}" sibTransId="{266842EA-1BF4-4AB1-8DB9-1F8ADE9E1116}"/>
    <dgm:cxn modelId="{226B6D71-918B-0046-BF01-5C6FF0F5D9A8}" type="presOf" srcId="{7E64589A-0B6F-4885-9435-1CA2624CD9F7}" destId="{7E45AB17-069E-064B-BB7F-C6637CDAB7B9}" srcOrd="0" destOrd="0" presId="urn:microsoft.com/office/officeart/2008/layout/LinedList"/>
    <dgm:cxn modelId="{BD24A682-9885-4396-8943-B725C43E6B89}" srcId="{7E64589A-0B6F-4885-9435-1CA2624CD9F7}" destId="{10AB4CD4-9AD3-4197-B48E-4E565562F20C}" srcOrd="1" destOrd="0" parTransId="{35167509-FC90-47FD-AA88-E51C2A4E8CC1}" sibTransId="{05140B3F-7918-40BB-BE4F-DAF71E60D9F8}"/>
    <dgm:cxn modelId="{DCC1E488-B2B3-C643-93A3-B07B0DDF43C6}" type="presOf" srcId="{972E7628-12AC-4163-B14E-06B9320E9796}" destId="{3ABEE728-AE32-A047-AF86-68F4B54C06B2}" srcOrd="0" destOrd="0" presId="urn:microsoft.com/office/officeart/2008/layout/LinedList"/>
    <dgm:cxn modelId="{45D481CE-0B68-4159-81DF-87AABC43D1B0}" srcId="{7E64589A-0B6F-4885-9435-1CA2624CD9F7}" destId="{8F5E307B-3403-4439-A280-5200E7356CD6}" srcOrd="2" destOrd="0" parTransId="{036EBB22-46F3-46B7-887D-79A3A4E79332}" sibTransId="{DAF0309D-F53B-49D6-B358-AEE88B0E87BD}"/>
    <dgm:cxn modelId="{4C8488DA-84E5-2B49-8168-92FDF32E7075}" type="presOf" srcId="{8F5E307B-3403-4439-A280-5200E7356CD6}" destId="{F0AAE0AA-0918-FC48-BD3E-A798A9DA02BE}" srcOrd="0" destOrd="0" presId="urn:microsoft.com/office/officeart/2008/layout/LinedList"/>
    <dgm:cxn modelId="{F7FF71DD-5AFA-4E4E-B1A2-1737302E31E0}" type="presOf" srcId="{2FA8F7DA-9728-44D1-AF37-8A15F20BA0F8}" destId="{CCE1EFB2-3386-4E45-88E0-65EACEE7049D}" srcOrd="0" destOrd="0" presId="urn:microsoft.com/office/officeart/2008/layout/LinedList"/>
    <dgm:cxn modelId="{EBEBFAE3-6EB8-3B41-8EE4-A59DFD0FC3AF}" type="presOf" srcId="{57D50569-3945-4014-8D8B-DDCA88BBDDE2}" destId="{73D08D62-759E-4545-B576-628E682DA070}" srcOrd="0" destOrd="0" presId="urn:microsoft.com/office/officeart/2008/layout/LinedList"/>
    <dgm:cxn modelId="{222D49F3-F105-4512-AFF5-1F9B51484189}" srcId="{7E64589A-0B6F-4885-9435-1CA2624CD9F7}" destId="{972E7628-12AC-4163-B14E-06B9320E9796}" srcOrd="4" destOrd="0" parTransId="{095A8C50-1F67-4DE2-91CB-B8FE49777579}" sibTransId="{EB8F705E-6C45-47AB-A75A-68CA5FED1DEF}"/>
    <dgm:cxn modelId="{EB0EF7FD-EFEC-8D4A-B619-07CD4CDBD125}" type="presOf" srcId="{81CD93A1-F9D5-4602-B3C3-A045DC792102}" destId="{58F588D2-FA12-5148-A197-30245ECC91A1}" srcOrd="0" destOrd="0" presId="urn:microsoft.com/office/officeart/2008/layout/LinedList"/>
    <dgm:cxn modelId="{22AFB38B-3314-6F46-A848-4C0F0EF3B203}" type="presParOf" srcId="{7E45AB17-069E-064B-BB7F-C6637CDAB7B9}" destId="{332763BD-E3BE-4E41-B3B4-1E1B13EE686A}" srcOrd="0" destOrd="0" presId="urn:microsoft.com/office/officeart/2008/layout/LinedList"/>
    <dgm:cxn modelId="{ECA204FE-D27F-C844-8E2E-7AC9C7F8CE72}" type="presParOf" srcId="{7E45AB17-069E-064B-BB7F-C6637CDAB7B9}" destId="{92E459A8-6017-E94C-8D9C-698972099620}" srcOrd="1" destOrd="0" presId="urn:microsoft.com/office/officeart/2008/layout/LinedList"/>
    <dgm:cxn modelId="{597A5A87-00E9-4C44-A482-0EADA4CE0439}" type="presParOf" srcId="{92E459A8-6017-E94C-8D9C-698972099620}" destId="{58F588D2-FA12-5148-A197-30245ECC91A1}" srcOrd="0" destOrd="0" presId="urn:microsoft.com/office/officeart/2008/layout/LinedList"/>
    <dgm:cxn modelId="{4FA52E41-99B4-A84E-9639-D830CF9F097B}" type="presParOf" srcId="{92E459A8-6017-E94C-8D9C-698972099620}" destId="{D1BB91FE-34C7-F945-8CE3-D45C574B68BE}" srcOrd="1" destOrd="0" presId="urn:microsoft.com/office/officeart/2008/layout/LinedList"/>
    <dgm:cxn modelId="{911E8C5D-802B-9E40-B0FD-7341B23F4E33}" type="presParOf" srcId="{7E45AB17-069E-064B-BB7F-C6637CDAB7B9}" destId="{E66894CF-443B-A94F-9BC8-30F48118886E}" srcOrd="2" destOrd="0" presId="urn:microsoft.com/office/officeart/2008/layout/LinedList"/>
    <dgm:cxn modelId="{175BF3EE-69B4-0B41-BAFF-D9999E7BDA84}" type="presParOf" srcId="{7E45AB17-069E-064B-BB7F-C6637CDAB7B9}" destId="{10792FC1-43F7-5C4C-88D5-22089F6C0F2A}" srcOrd="3" destOrd="0" presId="urn:microsoft.com/office/officeart/2008/layout/LinedList"/>
    <dgm:cxn modelId="{C8782EE6-84A0-F843-82E1-8EA2953AF38E}" type="presParOf" srcId="{10792FC1-43F7-5C4C-88D5-22089F6C0F2A}" destId="{AB7668CB-BA8A-C948-9FD9-39AD2BCE8336}" srcOrd="0" destOrd="0" presId="urn:microsoft.com/office/officeart/2008/layout/LinedList"/>
    <dgm:cxn modelId="{A051A5AB-0E67-2141-B87E-E6C025B56766}" type="presParOf" srcId="{10792FC1-43F7-5C4C-88D5-22089F6C0F2A}" destId="{B1296D20-8AB2-F84C-B0A1-884FDEE41455}" srcOrd="1" destOrd="0" presId="urn:microsoft.com/office/officeart/2008/layout/LinedList"/>
    <dgm:cxn modelId="{25777163-3125-9B46-89D2-E3DEC3AB302E}" type="presParOf" srcId="{7E45AB17-069E-064B-BB7F-C6637CDAB7B9}" destId="{33EDDE9F-9CFC-A14D-B9C7-0959A3FE84ED}" srcOrd="4" destOrd="0" presId="urn:microsoft.com/office/officeart/2008/layout/LinedList"/>
    <dgm:cxn modelId="{848BD03E-F3DD-CE42-B57C-377E79D1B31E}" type="presParOf" srcId="{7E45AB17-069E-064B-BB7F-C6637CDAB7B9}" destId="{E8AAB3E8-57D9-B143-A92C-1C62A04150B5}" srcOrd="5" destOrd="0" presId="urn:microsoft.com/office/officeart/2008/layout/LinedList"/>
    <dgm:cxn modelId="{BEABEB4A-9A0B-734C-950A-DAFCBDB1AB68}" type="presParOf" srcId="{E8AAB3E8-57D9-B143-A92C-1C62A04150B5}" destId="{F0AAE0AA-0918-FC48-BD3E-A798A9DA02BE}" srcOrd="0" destOrd="0" presId="urn:microsoft.com/office/officeart/2008/layout/LinedList"/>
    <dgm:cxn modelId="{8BD3F8CA-1D7D-5C45-95BA-2182D15CBCAA}" type="presParOf" srcId="{E8AAB3E8-57D9-B143-A92C-1C62A04150B5}" destId="{EF715455-935D-9D41-BCDD-0E6B4C12CAE3}" srcOrd="1" destOrd="0" presId="urn:microsoft.com/office/officeart/2008/layout/LinedList"/>
    <dgm:cxn modelId="{C7981A5A-81C9-1F4C-8717-B1D0F924E637}" type="presParOf" srcId="{7E45AB17-069E-064B-BB7F-C6637CDAB7B9}" destId="{91F6EED8-84DC-8F4A-B9FA-87D6D0A14DB9}" srcOrd="6" destOrd="0" presId="urn:microsoft.com/office/officeart/2008/layout/LinedList"/>
    <dgm:cxn modelId="{EC99F778-D133-8A45-84BD-B8601AD335FB}" type="presParOf" srcId="{7E45AB17-069E-064B-BB7F-C6637CDAB7B9}" destId="{6FB076A8-4FEB-454E-A2E9-4C7C8B4290C0}" srcOrd="7" destOrd="0" presId="urn:microsoft.com/office/officeart/2008/layout/LinedList"/>
    <dgm:cxn modelId="{7B5BC5F8-DD4F-5844-8121-01BA1C73E97A}" type="presParOf" srcId="{6FB076A8-4FEB-454E-A2E9-4C7C8B4290C0}" destId="{CCE1EFB2-3386-4E45-88E0-65EACEE7049D}" srcOrd="0" destOrd="0" presId="urn:microsoft.com/office/officeart/2008/layout/LinedList"/>
    <dgm:cxn modelId="{1322FFA0-03B9-B248-A102-5B3E5868FB8B}" type="presParOf" srcId="{6FB076A8-4FEB-454E-A2E9-4C7C8B4290C0}" destId="{BFEF6449-F2CD-2348-AC95-F6BCA59E3CF1}" srcOrd="1" destOrd="0" presId="urn:microsoft.com/office/officeart/2008/layout/LinedList"/>
    <dgm:cxn modelId="{12F2F562-7FAF-F74D-922B-29AF28D9E49D}" type="presParOf" srcId="{7E45AB17-069E-064B-BB7F-C6637CDAB7B9}" destId="{C6126CE4-F126-1948-AE5D-76F52D7AFE04}" srcOrd="8" destOrd="0" presId="urn:microsoft.com/office/officeart/2008/layout/LinedList"/>
    <dgm:cxn modelId="{7EBAAF2A-10D8-E24C-906A-94C0CED9BC37}" type="presParOf" srcId="{7E45AB17-069E-064B-BB7F-C6637CDAB7B9}" destId="{DF5B639D-37B0-8D44-9940-7E235662AC64}" srcOrd="9" destOrd="0" presId="urn:microsoft.com/office/officeart/2008/layout/LinedList"/>
    <dgm:cxn modelId="{E542A2F4-40E0-8940-93DC-12B85EC1F8CE}" type="presParOf" srcId="{DF5B639D-37B0-8D44-9940-7E235662AC64}" destId="{3ABEE728-AE32-A047-AF86-68F4B54C06B2}" srcOrd="0" destOrd="0" presId="urn:microsoft.com/office/officeart/2008/layout/LinedList"/>
    <dgm:cxn modelId="{893DED6F-9E3E-934E-AF2A-24B0CDB7C07A}" type="presParOf" srcId="{DF5B639D-37B0-8D44-9940-7E235662AC64}" destId="{1B59D5E4-0204-8941-845E-600AC5EBA564}" srcOrd="1" destOrd="0" presId="urn:microsoft.com/office/officeart/2008/layout/LinedList"/>
    <dgm:cxn modelId="{6868E7B1-3B3C-5A49-920E-AB25EA7DB463}" type="presParOf" srcId="{7E45AB17-069E-064B-BB7F-C6637CDAB7B9}" destId="{E856DC48-EFB1-C14E-A422-8F46181FCD90}" srcOrd="10" destOrd="0" presId="urn:microsoft.com/office/officeart/2008/layout/LinedList"/>
    <dgm:cxn modelId="{E5C8786E-D11F-D946-8BDB-E21CC806FC40}" type="presParOf" srcId="{7E45AB17-069E-064B-BB7F-C6637CDAB7B9}" destId="{14479BA0-D00A-424A-B3F4-C708A153AAEA}" srcOrd="11" destOrd="0" presId="urn:microsoft.com/office/officeart/2008/layout/LinedList"/>
    <dgm:cxn modelId="{B331F412-A2DE-8547-9667-46898727C2DA}" type="presParOf" srcId="{14479BA0-D00A-424A-B3F4-C708A153AAEA}" destId="{73D08D62-759E-4545-B576-628E682DA070}" srcOrd="0" destOrd="0" presId="urn:microsoft.com/office/officeart/2008/layout/LinedList"/>
    <dgm:cxn modelId="{78B792B5-079C-DD49-BE74-19151E6D92EE}" type="presParOf" srcId="{14479BA0-D00A-424A-B3F4-C708A153AAEA}" destId="{C515A94D-B909-9244-A8A3-9BEFC4B875B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2763BD-E3BE-4E41-B3B4-1E1B13EE686A}">
      <dsp:nvSpPr>
        <dsp:cNvPr id="0" name=""/>
        <dsp:cNvSpPr/>
      </dsp:nvSpPr>
      <dsp:spPr>
        <a:xfrm>
          <a:off x="0" y="2047"/>
          <a:ext cx="10927829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F588D2-FA12-5148-A197-30245ECC91A1}">
      <dsp:nvSpPr>
        <dsp:cNvPr id="0" name=""/>
        <dsp:cNvSpPr/>
      </dsp:nvSpPr>
      <dsp:spPr>
        <a:xfrm>
          <a:off x="0" y="2047"/>
          <a:ext cx="10927829" cy="698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2400" kern="1200" dirty="0"/>
            <a:t>회사명 </a:t>
          </a:r>
          <a:r>
            <a:rPr lang="en-US" sz="2400" kern="1200" dirty="0"/>
            <a:t>: </a:t>
          </a:r>
          <a:r>
            <a:rPr lang="ko-KR" sz="2400" kern="1200" dirty="0"/>
            <a:t>러시아연방 </a:t>
          </a:r>
          <a:r>
            <a:rPr lang="ko-KR" sz="2400" kern="1200" dirty="0" err="1"/>
            <a:t>바쉬코르토스탄</a:t>
          </a:r>
          <a:r>
            <a:rPr lang="ko-KR" sz="2400" kern="1200" dirty="0"/>
            <a:t> 공화국소재 법인 </a:t>
          </a:r>
          <a:r>
            <a:rPr lang="en-US" sz="2400" kern="1200" dirty="0"/>
            <a:t>“AO Vinca”</a:t>
          </a:r>
        </a:p>
      </dsp:txBody>
      <dsp:txXfrm>
        <a:off x="0" y="2047"/>
        <a:ext cx="10927829" cy="698118"/>
      </dsp:txXfrm>
    </dsp:sp>
    <dsp:sp modelId="{E66894CF-443B-A94F-9BC8-30F48118886E}">
      <dsp:nvSpPr>
        <dsp:cNvPr id="0" name=""/>
        <dsp:cNvSpPr/>
      </dsp:nvSpPr>
      <dsp:spPr>
        <a:xfrm>
          <a:off x="0" y="700165"/>
          <a:ext cx="10927829" cy="0"/>
        </a:xfrm>
        <a:prstGeom prst="line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accent5">
              <a:hueOff val="-1351709"/>
              <a:satOff val="-3484"/>
              <a:lumOff val="-2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7668CB-BA8A-C948-9FD9-39AD2BCE8336}">
      <dsp:nvSpPr>
        <dsp:cNvPr id="0" name=""/>
        <dsp:cNvSpPr/>
      </dsp:nvSpPr>
      <dsp:spPr>
        <a:xfrm>
          <a:off x="0" y="700165"/>
          <a:ext cx="10927829" cy="698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2400" kern="1200"/>
            <a:t>주소 </a:t>
          </a:r>
          <a:r>
            <a:rPr lang="en-US" sz="2400" kern="1200"/>
            <a:t>: No.4, BLD. 28, Mustay Karim Str., Ufa, Republic of Bashkortostan, Russia</a:t>
          </a:r>
        </a:p>
      </dsp:txBody>
      <dsp:txXfrm>
        <a:off x="0" y="700165"/>
        <a:ext cx="10927829" cy="698118"/>
      </dsp:txXfrm>
    </dsp:sp>
    <dsp:sp modelId="{33EDDE9F-9CFC-A14D-B9C7-0959A3FE84ED}">
      <dsp:nvSpPr>
        <dsp:cNvPr id="0" name=""/>
        <dsp:cNvSpPr/>
      </dsp:nvSpPr>
      <dsp:spPr>
        <a:xfrm>
          <a:off x="0" y="1398284"/>
          <a:ext cx="10927829" cy="0"/>
        </a:xfrm>
        <a:prstGeom prst="line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accent5">
              <a:hueOff val="-2703417"/>
              <a:satOff val="-6968"/>
              <a:lumOff val="-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AAE0AA-0918-FC48-BD3E-A798A9DA02BE}">
      <dsp:nvSpPr>
        <dsp:cNvPr id="0" name=""/>
        <dsp:cNvSpPr/>
      </dsp:nvSpPr>
      <dsp:spPr>
        <a:xfrm>
          <a:off x="0" y="1398284"/>
          <a:ext cx="10927829" cy="698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2400" kern="1200"/>
            <a:t>업종 </a:t>
          </a:r>
          <a:r>
            <a:rPr lang="en-US" sz="2400" kern="1200"/>
            <a:t>: </a:t>
          </a:r>
          <a:r>
            <a:rPr lang="ko-KR" sz="2400" kern="1200"/>
            <a:t>석유개발 및 유통</a:t>
          </a:r>
          <a:endParaRPr lang="en-US" sz="2400" kern="1200"/>
        </a:p>
      </dsp:txBody>
      <dsp:txXfrm>
        <a:off x="0" y="1398284"/>
        <a:ext cx="10927829" cy="698118"/>
      </dsp:txXfrm>
    </dsp:sp>
    <dsp:sp modelId="{91F6EED8-84DC-8F4A-B9FA-87D6D0A14DB9}">
      <dsp:nvSpPr>
        <dsp:cNvPr id="0" name=""/>
        <dsp:cNvSpPr/>
      </dsp:nvSpPr>
      <dsp:spPr>
        <a:xfrm>
          <a:off x="0" y="2096402"/>
          <a:ext cx="10927829" cy="0"/>
        </a:xfrm>
        <a:prstGeom prst="line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accent5">
              <a:hueOff val="-4055126"/>
              <a:satOff val="-10451"/>
              <a:lumOff val="-7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E1EFB2-3386-4E45-88E0-65EACEE7049D}">
      <dsp:nvSpPr>
        <dsp:cNvPr id="0" name=""/>
        <dsp:cNvSpPr/>
      </dsp:nvSpPr>
      <dsp:spPr>
        <a:xfrm>
          <a:off x="0" y="2096402"/>
          <a:ext cx="10927829" cy="698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2400" kern="1200"/>
            <a:t>대표이사 </a:t>
          </a:r>
          <a:r>
            <a:rPr lang="en-US" sz="2400" kern="1200"/>
            <a:t>: Andrey Petrov</a:t>
          </a:r>
        </a:p>
      </dsp:txBody>
      <dsp:txXfrm>
        <a:off x="0" y="2096402"/>
        <a:ext cx="10927829" cy="698118"/>
      </dsp:txXfrm>
    </dsp:sp>
    <dsp:sp modelId="{C6126CE4-F126-1948-AE5D-76F52D7AFE04}">
      <dsp:nvSpPr>
        <dsp:cNvPr id="0" name=""/>
        <dsp:cNvSpPr/>
      </dsp:nvSpPr>
      <dsp:spPr>
        <a:xfrm>
          <a:off x="0" y="2794520"/>
          <a:ext cx="10927829" cy="0"/>
        </a:xfrm>
        <a:prstGeom prst="line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accent5">
              <a:hueOff val="-5406834"/>
              <a:satOff val="-13935"/>
              <a:lumOff val="-9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BEE728-AE32-A047-AF86-68F4B54C06B2}">
      <dsp:nvSpPr>
        <dsp:cNvPr id="0" name=""/>
        <dsp:cNvSpPr/>
      </dsp:nvSpPr>
      <dsp:spPr>
        <a:xfrm>
          <a:off x="0" y="2794520"/>
          <a:ext cx="10927829" cy="698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2400" kern="1200"/>
            <a:t>설립년도 </a:t>
          </a:r>
          <a:r>
            <a:rPr lang="en-US" sz="2400" kern="1200"/>
            <a:t>: 1994.09.06</a:t>
          </a:r>
        </a:p>
      </dsp:txBody>
      <dsp:txXfrm>
        <a:off x="0" y="2794520"/>
        <a:ext cx="10927829" cy="698118"/>
      </dsp:txXfrm>
    </dsp:sp>
    <dsp:sp modelId="{E856DC48-EFB1-C14E-A422-8F46181FCD90}">
      <dsp:nvSpPr>
        <dsp:cNvPr id="0" name=""/>
        <dsp:cNvSpPr/>
      </dsp:nvSpPr>
      <dsp:spPr>
        <a:xfrm>
          <a:off x="0" y="3492639"/>
          <a:ext cx="10927829" cy="0"/>
        </a:xfrm>
        <a:prstGeom prst="lin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D08D62-759E-4545-B576-628E682DA070}">
      <dsp:nvSpPr>
        <dsp:cNvPr id="0" name=""/>
        <dsp:cNvSpPr/>
      </dsp:nvSpPr>
      <dsp:spPr>
        <a:xfrm>
          <a:off x="0" y="3492639"/>
          <a:ext cx="10927829" cy="698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2400" kern="1200" dirty="0"/>
            <a:t>주요 주주 </a:t>
          </a:r>
          <a:r>
            <a:rPr lang="en-US" sz="2400" kern="1200" dirty="0"/>
            <a:t>: </a:t>
          </a:r>
          <a:r>
            <a:rPr lang="ko-KR" sz="2400" kern="1200" dirty="0"/>
            <a:t>㈜제네시스디벨롭먼트홀딩스</a:t>
          </a:r>
          <a:endParaRPr lang="en-US" sz="2400" kern="1200" dirty="0"/>
        </a:p>
      </dsp:txBody>
      <dsp:txXfrm>
        <a:off x="0" y="3492639"/>
        <a:ext cx="10927829" cy="6981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29D9D3-78D8-AB4B-B51B-C8FDD9F6C167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98A377-4398-0349-ADDB-3A2C80A54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637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56BAD-DE9D-1B4A-982D-C0C4CE4E17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46604-BF48-7B4E-9CAD-36BBB1C2DB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FA0D7E-4B45-1441-82F4-B8D080E55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AF520-4D2E-2D44-B3DD-BFB11C710C4A}" type="datetime1">
              <a:rPr lang="en-AU" smtClean="0"/>
              <a:t>29/11/2021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16E41-8EA3-7A44-83DA-886FD7D16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http://www.gdhl.co.kr/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84828-FFE8-EA47-9CFC-859ED6370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2D9A5-895C-CA4E-91F4-5E9E6A4D8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02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A6954-5388-CB48-BC7F-270BF454A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AF2120-470E-7B49-8C6A-9D40820AF8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928CE-EB1F-134E-8967-090A4AA85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1EE0-C5AC-F14A-A55E-D7C5F7A7260C}" type="datetime1">
              <a:rPr lang="en-AU" smtClean="0"/>
              <a:t>29/11/2021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F9A84-3EE7-2345-90EE-A7CEE09A6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http://www.gdhl.co.kr/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61CDF9-5B42-0B4D-A52B-6E01DCFA9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2D9A5-895C-CA4E-91F4-5E9E6A4D8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86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8500AC-101A-1041-B208-95E5EE5D45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2DF15B-3AA1-F042-9D91-26C5A50B4F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C47D6-51DF-E94C-BCA6-7108DD560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0A837-66B2-D84B-A5E6-13909254FACF}" type="datetime1">
              <a:rPr lang="en-AU" smtClean="0"/>
              <a:t>29/11/2021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87D487-350B-8D4A-9632-7D11002DF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http://www.gdhl.co.kr/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B693D-6B87-6349-8C3B-A90F95C8E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2D9A5-895C-CA4E-91F4-5E9E6A4D8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740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2C954-D812-B044-B497-42EC57191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63DB6-03F7-CE4A-A401-1A0BF5744A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5464A-68D8-6D4E-B36D-B4877BF96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A49B8-CF9F-EB42-A3AE-367317C43605}" type="datetime1">
              <a:rPr lang="en-AU" smtClean="0"/>
              <a:t>29/11/2021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FF675A-6F22-5547-8121-D7E6D849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http://www.gdhl.co.kr/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4EF79-09E0-724B-923A-96D429395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2D9A5-895C-CA4E-91F4-5E9E6A4D8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077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1F535-CFDC-1E46-8108-B09F452D6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2ECBC-FD89-1841-A4E8-FF08966BA7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1054C-609D-1C42-90E1-9250C7EE2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86C9-D20E-374A-8C32-C60DCDC3ECA7}" type="datetime1">
              <a:rPr lang="en-AU" smtClean="0"/>
              <a:t>29/11/2021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67B549-F5B8-1941-9782-FB6E0FC1D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http://www.gdhl.co.kr/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2E910-9212-AC48-B777-354BB2263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2D9A5-895C-CA4E-91F4-5E9E6A4D8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528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EA726-9510-5D49-8E41-B87E0B5C3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B6779-89CB-6E49-8A77-027AC05B0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F53176-A7A5-0742-83F4-9527A7CA31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7E20E3-1EAA-4443-8962-09D847505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0A3A8-DC6D-8B4B-973F-7707EC02EF8E}" type="datetime1">
              <a:rPr lang="en-AU" smtClean="0"/>
              <a:t>29/11/2021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0B297D-440A-E54A-9F51-8D9360078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http://www.gdhl.co.kr/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C00E7-F0C5-CF47-87D5-D8667339D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2D9A5-895C-CA4E-91F4-5E9E6A4D8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88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52E25-32AA-D140-B4E9-D8345100C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E3664-4B1D-2A43-810E-9FB1F3246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2FC5F2-1B91-1546-8102-14F8186F7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B47E12-B371-5447-A9D1-3396525D2E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DC228E-6F94-664C-AC5A-2068DD97D8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0F6CB2-8950-A845-A1F4-EE645A8EE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B4E96-4ACE-FA4D-8432-14A24BBDA827}" type="datetime1">
              <a:rPr lang="en-AU" smtClean="0"/>
              <a:t>29/11/2021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DF07EB-8183-6246-9748-BBADCDD0A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http://www.gdhl.co.kr/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9E0426-CF21-4740-B251-789B34E53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2D9A5-895C-CA4E-91F4-5E9E6A4D8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3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025EF-5FB0-0A48-A851-8D979A872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C64E88-DEF2-F642-B84A-A79BA98C1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4DE3-3B38-2D49-BDFE-4D7DDF4F9F0D}" type="datetime1">
              <a:rPr lang="en-AU" smtClean="0"/>
              <a:t>29/11/2021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00FCF3-D316-1041-9D3D-24C807694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http://www.gdhl.co.kr/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3A36E1-9CA5-5E46-886F-C676FFFEB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2D9A5-895C-CA4E-91F4-5E9E6A4D8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888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160021-109A-0845-8764-DA3495443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98AA7-41A1-6647-B744-88EBC395E25E}" type="datetime1">
              <a:rPr lang="en-AU" smtClean="0"/>
              <a:t>29/11/2021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45EB8F-D7FD-F54B-A50E-AD4144F13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http://www.gdhl.co.kr/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0F196-F145-F94D-938A-BB7B3CD62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2D9A5-895C-CA4E-91F4-5E9E6A4D8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292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48DEA-82E8-C14B-9501-276F76BA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93BF0-CD77-F54C-89B8-9F97EC954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29DB8F-2ECA-3148-8540-BF72321269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F75756-CC6A-D047-A7FD-F75469638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3F5FA-3D79-E944-B03C-751753CCF35A}" type="datetime1">
              <a:rPr lang="en-AU" smtClean="0"/>
              <a:t>29/11/2021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AAA8A2-677E-D643-B7D8-51B1B5AB6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http://www.gdhl.co.kr/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F5FD42-FD1A-2A4F-B25F-EA0DDB2FD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2D9A5-895C-CA4E-91F4-5E9E6A4D8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39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12E78-F4EA-9540-812F-56F640487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E9958C-B801-8347-A8A1-CAEBA3FE50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972891-2F98-2540-8FCE-182FC15AE7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7D1D15-1AE3-BE4B-842B-CCEFC7699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64F32-B62F-874A-8190-B07329177CEA}" type="datetime1">
              <a:rPr lang="en-AU" smtClean="0"/>
              <a:t>29/11/2021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CB938B-30E0-DC4A-999B-77A09E20A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http://www.gdhl.co.kr/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67F434-86AB-BF48-A282-91D754BD7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2D9A5-895C-CA4E-91F4-5E9E6A4D8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085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BC9089-5FAB-954C-AC1A-4740B60A8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F61911-3B64-7D4A-B475-3F4DF9A4F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221C5-3897-6F42-B253-2925BABFA8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C95ED-DB09-664B-AC24-D25499DD5B55}" type="datetime1">
              <a:rPr lang="en-AU" smtClean="0"/>
              <a:t>29/11/2021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E5FE1-F4E9-2B45-85E3-EE8874876F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http://www.gdhl.co.kr/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D29EF-6C93-9849-B404-3AC74C3781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2D9A5-895C-CA4E-91F4-5E9E6A4D8E4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F6190BB6-F0DE-904E-86BB-85264BA13A8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384005" y="6041464"/>
            <a:ext cx="3196389" cy="62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108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udal_4x4F0?start=49&amp;feature=oembed" TargetMode="Externa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4ZvCqQWLxbI?start=78&amp;feature=oembed" TargetMode="Externa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0Dpd52pfp0?start=90&amp;feature=oembed" TargetMode="Externa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aFLfSjDIjo?feature=oembed" TargetMode="Externa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icture containing sky&#10;&#10;Description automatically generated">
            <a:extLst>
              <a:ext uri="{FF2B5EF4-FFF2-40B4-BE49-F238E27FC236}">
                <a16:creationId xmlns:a16="http://schemas.microsoft.com/office/drawing/2014/main" id="{4674B4A1-8422-DC4F-A203-35A89A349B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4A0CE0-EDAF-6B4A-8ECA-16E6E2877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ko-KR" altLang="en-US" sz="3600" dirty="0" err="1">
                <a:solidFill>
                  <a:schemeClr val="bg1"/>
                </a:solidFill>
              </a:rPr>
              <a:t>주주간담회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6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FDA2C937-7146-E642-8A68-8DAF4266B2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5463" y="4275141"/>
            <a:ext cx="4592637" cy="904869"/>
          </a:xfrm>
        </p:spPr>
      </p:pic>
    </p:spTree>
    <p:extLst>
      <p:ext uri="{BB962C8B-B14F-4D97-AF65-F5344CB8AC3E}">
        <p14:creationId xmlns:p14="http://schemas.microsoft.com/office/powerpoint/2010/main" val="25383820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2E8401-3290-CF43-9709-8DDB29385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2321" y="6356350"/>
            <a:ext cx="28090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 kern="120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http://www.gdhl.co.kr/</a:t>
            </a:r>
          </a:p>
        </p:txBody>
      </p:sp>
      <p:pic>
        <p:nvPicPr>
          <p:cNvPr id="8" name="그림 7" descr="텍스트, 사람, 서있는, 사람들이(가) 표시된 사진&#10;&#10;자동 생성된 설명">
            <a:extLst>
              <a:ext uri="{FF2B5EF4-FFF2-40B4-BE49-F238E27FC236}">
                <a16:creationId xmlns:a16="http://schemas.microsoft.com/office/drawing/2014/main" id="{7C0503EF-EFDA-4BB2-BD74-9634D1BEF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95" y="1695449"/>
            <a:ext cx="5232255" cy="3705226"/>
          </a:xfrm>
          <a:prstGeom prst="rect">
            <a:avLst/>
          </a:prstGeom>
        </p:spPr>
      </p:pic>
      <p:pic>
        <p:nvPicPr>
          <p:cNvPr id="10" name="그림 9" descr="사람, 벽, 가장, 실내이(가) 표시된 사진&#10;&#10;자동 생성된 설명">
            <a:extLst>
              <a:ext uri="{FF2B5EF4-FFF2-40B4-BE49-F238E27FC236}">
                <a16:creationId xmlns:a16="http://schemas.microsoft.com/office/drawing/2014/main" id="{39021014-449B-42A8-B663-CDF1E4496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49" y="1695449"/>
            <a:ext cx="5232255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025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D0341-7E17-C84B-9EDC-18703DD4B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846" y="3696269"/>
            <a:ext cx="6003980" cy="1325563"/>
          </a:xfrm>
        </p:spPr>
        <p:txBody>
          <a:bodyPr anchor="b">
            <a:normAutofit/>
          </a:bodyPr>
          <a:lstStyle/>
          <a:p>
            <a:r>
              <a:rPr lang="en-US" dirty="0"/>
              <a:t>Vinca oil field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83274D-4D94-DB45-96EE-E1443A9D1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http://www.gdhl.co.kr/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2EEFC3-36D9-A045-A07C-06A6B87E5E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260" r="16260"/>
          <a:stretch/>
        </p:blipFill>
        <p:spPr>
          <a:xfrm>
            <a:off x="4406845" y="3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74364B-74FC-D94F-9887-E48FE8B30B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466" r="28466"/>
          <a:stretch/>
        </p:blipFill>
        <p:spPr>
          <a:xfrm>
            <a:off x="20" y="277472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EE98D10-E602-A04E-B567-CAE976C1FBB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067" r="19067"/>
          <a:stretch/>
        </p:blipFill>
        <p:spPr>
          <a:xfrm>
            <a:off x="8653074" y="-2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  <p:pic>
        <p:nvPicPr>
          <p:cNvPr id="39" name="Picture 38" descr="A picture containing text&#10;&#10;Description automatically generated">
            <a:extLst>
              <a:ext uri="{FF2B5EF4-FFF2-40B4-BE49-F238E27FC236}">
                <a16:creationId xmlns:a16="http://schemas.microsoft.com/office/drawing/2014/main" id="{8D17D210-5EE1-614B-935C-1448B04A84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4005" y="6041464"/>
            <a:ext cx="3196389" cy="62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274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2E8401-3290-CF43-9709-8DDB29385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2321" y="6356350"/>
            <a:ext cx="28090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 kern="120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http://www.gdhl.co.kr/</a:t>
            </a:r>
          </a:p>
        </p:txBody>
      </p:sp>
      <p:pic>
        <p:nvPicPr>
          <p:cNvPr id="8" name="그림 7" descr="하늘, 실외, 건물, 집이(가) 표시된 사진&#10;&#10;자동 생성된 설명">
            <a:extLst>
              <a:ext uri="{FF2B5EF4-FFF2-40B4-BE49-F238E27FC236}">
                <a16:creationId xmlns:a16="http://schemas.microsoft.com/office/drawing/2014/main" id="{0681D685-EECC-47C3-B322-732F8E7EE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729" y="1800225"/>
            <a:ext cx="4648200" cy="3257549"/>
          </a:xfrm>
          <a:prstGeom prst="rect">
            <a:avLst/>
          </a:prstGeom>
        </p:spPr>
      </p:pic>
      <p:pic>
        <p:nvPicPr>
          <p:cNvPr id="10" name="그림 9" descr="텍스트, 벽, 실내, 바닥이(가) 표시된 사진&#10;&#10;자동 생성된 설명">
            <a:extLst>
              <a:ext uri="{FF2B5EF4-FFF2-40B4-BE49-F238E27FC236}">
                <a16:creationId xmlns:a16="http://schemas.microsoft.com/office/drawing/2014/main" id="{8F862535-FC01-4D3E-9945-1E10759F5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071" y="1790699"/>
            <a:ext cx="4648200" cy="325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25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2E8401-3290-CF43-9709-8DDB29385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2321" y="6356350"/>
            <a:ext cx="28090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 kern="120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http://www.gdhl.co.kr/</a:t>
            </a:r>
          </a:p>
        </p:txBody>
      </p:sp>
      <p:pic>
        <p:nvPicPr>
          <p:cNvPr id="8" name="그림 7" descr="실외, 눈, 하늘, 자연이(가) 표시된 사진&#10;&#10;자동 생성된 설명">
            <a:extLst>
              <a:ext uri="{FF2B5EF4-FFF2-40B4-BE49-F238E27FC236}">
                <a16:creationId xmlns:a16="http://schemas.microsoft.com/office/drawing/2014/main" id="{A8551A93-A833-4A3D-963E-82AAA6635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2" y="2105025"/>
            <a:ext cx="4707467" cy="2647950"/>
          </a:xfrm>
          <a:prstGeom prst="rect">
            <a:avLst/>
          </a:prstGeom>
        </p:spPr>
      </p:pic>
      <p:pic>
        <p:nvPicPr>
          <p:cNvPr id="10" name="그림 9" descr="하늘, 실외, 서있는, 운송이(가) 표시된 사진&#10;&#10;자동 생성된 설명">
            <a:extLst>
              <a:ext uri="{FF2B5EF4-FFF2-40B4-BE49-F238E27FC236}">
                <a16:creationId xmlns:a16="http://schemas.microsoft.com/office/drawing/2014/main" id="{F014DCB4-EDCA-4580-8CE7-267804E78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132" y="2105025"/>
            <a:ext cx="4707467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35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B3180F9B-6822-654F-9ADA-8A0F914BA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934" y="2041067"/>
            <a:ext cx="4616434" cy="2596744"/>
          </a:xfrm>
          <a:prstGeom prst="rect">
            <a:avLst/>
          </a:prstGeom>
        </p:spPr>
      </p:pic>
      <p:pic>
        <p:nvPicPr>
          <p:cNvPr id="8" name="Picture 7" descr="A picture containing sky, outdoor, snow, equipment&#10;&#10;Description automatically generated">
            <a:extLst>
              <a:ext uri="{FF2B5EF4-FFF2-40B4-BE49-F238E27FC236}">
                <a16:creationId xmlns:a16="http://schemas.microsoft.com/office/drawing/2014/main" id="{C12C2CDC-4795-3844-99A4-995074E04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33" y="2033165"/>
            <a:ext cx="4644528" cy="261254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CBD9D9-EFFB-EB47-85B1-A2C52CED5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5528" y="6382512"/>
            <a:ext cx="6757416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http://www.gdhl.co.kr/</a:t>
            </a:r>
          </a:p>
        </p:txBody>
      </p:sp>
    </p:spTree>
    <p:extLst>
      <p:ext uri="{BB962C8B-B14F-4D97-AF65-F5344CB8AC3E}">
        <p14:creationId xmlns:p14="http://schemas.microsoft.com/office/powerpoint/2010/main" val="1752771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outdoor, sky, truck, transport&#10;&#10;Description automatically generated">
            <a:extLst>
              <a:ext uri="{FF2B5EF4-FFF2-40B4-BE49-F238E27FC236}">
                <a16:creationId xmlns:a16="http://schemas.microsoft.com/office/drawing/2014/main" id="{74D2F059-81CF-D24C-B550-16FDC0423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339" y="1132763"/>
            <a:ext cx="3214681" cy="4558443"/>
          </a:xfrm>
          <a:prstGeom prst="rect">
            <a:avLst/>
          </a:prstGeom>
        </p:spPr>
      </p:pic>
      <p:pic>
        <p:nvPicPr>
          <p:cNvPr id="6" name="Picture 5" descr="A picture containing sky, truck, outdoor, transport&#10;&#10;Description automatically generated">
            <a:extLst>
              <a:ext uri="{FF2B5EF4-FFF2-40B4-BE49-F238E27FC236}">
                <a16:creationId xmlns:a16="http://schemas.microsoft.com/office/drawing/2014/main" id="{108F64BB-78DB-ED4F-8871-3F95E8BEB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33" y="2033165"/>
            <a:ext cx="4644528" cy="261254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97F8E0-24AF-A948-8833-00769BA0B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5528" y="6382512"/>
            <a:ext cx="6757416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http://www.gdhl.co.kr/</a:t>
            </a:r>
          </a:p>
        </p:txBody>
      </p:sp>
    </p:spTree>
    <p:extLst>
      <p:ext uri="{BB962C8B-B14F-4D97-AF65-F5344CB8AC3E}">
        <p14:creationId xmlns:p14="http://schemas.microsoft.com/office/powerpoint/2010/main" val="1425750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ky, outdoor, ground, truck&#10;&#10;Description automatically generated">
            <a:extLst>
              <a:ext uri="{FF2B5EF4-FFF2-40B4-BE49-F238E27FC236}">
                <a16:creationId xmlns:a16="http://schemas.microsoft.com/office/drawing/2014/main" id="{E8EFB9B6-EDBB-D644-96AC-17C3A691B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648" y="1132763"/>
            <a:ext cx="3333084" cy="4413350"/>
          </a:xfrm>
          <a:prstGeom prst="rect">
            <a:avLst/>
          </a:prstGeom>
        </p:spPr>
      </p:pic>
      <p:pic>
        <p:nvPicPr>
          <p:cNvPr id="6" name="Picture 5" descr="A picture containing sky, outdoor, ground, transport&#10;&#10;Description automatically generated">
            <a:extLst>
              <a:ext uri="{FF2B5EF4-FFF2-40B4-BE49-F238E27FC236}">
                <a16:creationId xmlns:a16="http://schemas.microsoft.com/office/drawing/2014/main" id="{2CB3ECF2-3C03-2541-9831-F2867417B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33" y="2033165"/>
            <a:ext cx="4644528" cy="261254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CC7EA6-C0BF-F240-8111-6DE886F90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5528" y="6382512"/>
            <a:ext cx="6757416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http://www.gdhl.co.kr/</a:t>
            </a:r>
          </a:p>
        </p:txBody>
      </p:sp>
    </p:spTree>
    <p:extLst>
      <p:ext uri="{BB962C8B-B14F-4D97-AF65-F5344CB8AC3E}">
        <p14:creationId xmlns:p14="http://schemas.microsoft.com/office/powerpoint/2010/main" val="2666977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ky, outdoor, boat, transport&#10;&#10;Description automatically generated">
            <a:extLst>
              <a:ext uri="{FF2B5EF4-FFF2-40B4-BE49-F238E27FC236}">
                <a16:creationId xmlns:a16="http://schemas.microsoft.com/office/drawing/2014/main" id="{EE2942C5-FA28-3D40-AA87-10FC17911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648" y="1132763"/>
            <a:ext cx="3407091" cy="4413350"/>
          </a:xfrm>
          <a:prstGeom prst="rect">
            <a:avLst/>
          </a:prstGeom>
        </p:spPr>
      </p:pic>
      <p:pic>
        <p:nvPicPr>
          <p:cNvPr id="8" name="Picture 7" descr="A picture containing outdoor, sky, truck, boat&#10;&#10;Description automatically generated">
            <a:extLst>
              <a:ext uri="{FF2B5EF4-FFF2-40B4-BE49-F238E27FC236}">
                <a16:creationId xmlns:a16="http://schemas.microsoft.com/office/drawing/2014/main" id="{B3BD4FCD-C852-7D4D-9BCA-ACFD510B4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33" y="2033165"/>
            <a:ext cx="4644528" cy="261254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122FF-E79F-AC47-9C5E-D00BF8008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5528" y="6382512"/>
            <a:ext cx="6757416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http://www.gdhl.co.kr/</a:t>
            </a:r>
          </a:p>
        </p:txBody>
      </p:sp>
    </p:spTree>
    <p:extLst>
      <p:ext uri="{BB962C8B-B14F-4D97-AF65-F5344CB8AC3E}">
        <p14:creationId xmlns:p14="http://schemas.microsoft.com/office/powerpoint/2010/main" val="34938986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now, outdoor, ground, farm machine&#10;&#10;Description automatically generated">
            <a:extLst>
              <a:ext uri="{FF2B5EF4-FFF2-40B4-BE49-F238E27FC236}">
                <a16:creationId xmlns:a16="http://schemas.microsoft.com/office/drawing/2014/main" id="{C01D44CF-80E7-404C-A717-DF3AFF7A7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937" y="1132763"/>
            <a:ext cx="3404514" cy="4413350"/>
          </a:xfrm>
          <a:prstGeom prst="rect">
            <a:avLst/>
          </a:prstGeom>
        </p:spPr>
      </p:pic>
      <p:pic>
        <p:nvPicPr>
          <p:cNvPr id="6" name="Picture 5" descr="A picture containing outdoor, snow, sandy, sand&#10;&#10;Description automatically generated">
            <a:extLst>
              <a:ext uri="{FF2B5EF4-FFF2-40B4-BE49-F238E27FC236}">
                <a16:creationId xmlns:a16="http://schemas.microsoft.com/office/drawing/2014/main" id="{FB196B40-7D97-A64F-9AF2-2F9882202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33" y="2033165"/>
            <a:ext cx="4644528" cy="261254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A66B39-A161-C14B-8883-CAA777C36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5528" y="6382512"/>
            <a:ext cx="6757416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http://www.gdhl.co.kr/</a:t>
            </a:r>
          </a:p>
        </p:txBody>
      </p:sp>
    </p:spTree>
    <p:extLst>
      <p:ext uri="{BB962C8B-B14F-4D97-AF65-F5344CB8AC3E}">
        <p14:creationId xmlns:p14="http://schemas.microsoft.com/office/powerpoint/2010/main" val="1840502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outdoor, sky, snow, sandy&#10;&#10;Description automatically generated">
            <a:extLst>
              <a:ext uri="{FF2B5EF4-FFF2-40B4-BE49-F238E27FC236}">
                <a16:creationId xmlns:a16="http://schemas.microsoft.com/office/drawing/2014/main" id="{C5396B2B-C8DF-9B4C-BBB7-7739799B0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1118" y="2041067"/>
            <a:ext cx="4616434" cy="2596744"/>
          </a:xfrm>
          <a:prstGeom prst="rect">
            <a:avLst/>
          </a:prstGeom>
        </p:spPr>
      </p:pic>
      <p:pic>
        <p:nvPicPr>
          <p:cNvPr id="6" name="Picture 5" descr="A picture containing outdoor, sky, snow, day&#10;&#10;Description automatically generated">
            <a:extLst>
              <a:ext uri="{FF2B5EF4-FFF2-40B4-BE49-F238E27FC236}">
                <a16:creationId xmlns:a16="http://schemas.microsoft.com/office/drawing/2014/main" id="{086534A4-94DF-DB4E-A7A3-C1F0867B5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930" y="2041067"/>
            <a:ext cx="4644528" cy="261254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8484FF-2E7A-8F49-B20D-AAA7C5926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5528" y="6382512"/>
            <a:ext cx="6757416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http://www.gdhl.co.kr/</a:t>
            </a:r>
          </a:p>
        </p:txBody>
      </p:sp>
    </p:spTree>
    <p:extLst>
      <p:ext uri="{BB962C8B-B14F-4D97-AF65-F5344CB8AC3E}">
        <p14:creationId xmlns:p14="http://schemas.microsoft.com/office/powerpoint/2010/main" val="3076296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D1D7CE4-9248-4FC6-BC6D-4C0834477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o-KR" altLang="en-US" dirty="0"/>
              <a:t>목차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7EF8CA0-AD99-45E7-91ED-DA9033361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655" y="1470901"/>
            <a:ext cx="1051560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ko-KR" altLang="en-US" sz="2400" dirty="0"/>
              <a:t> 대표이사 인사말</a:t>
            </a:r>
            <a:endParaRPr lang="en-US" altLang="ko-KR" sz="2400" dirty="0"/>
          </a:p>
          <a:p>
            <a:pPr>
              <a:buFont typeface="Wingdings" panose="05000000000000000000" pitchFamily="2" charset="2"/>
              <a:buChar char="l"/>
            </a:pPr>
            <a:endParaRPr lang="en-US" altLang="ko-KR" sz="2400" dirty="0"/>
          </a:p>
          <a:p>
            <a:pPr>
              <a:buFont typeface="Wingdings" panose="05000000000000000000" pitchFamily="2" charset="2"/>
              <a:buChar char="l"/>
            </a:pPr>
            <a:r>
              <a:rPr lang="ko-KR" altLang="en-US" sz="2400" dirty="0"/>
              <a:t> 자회사 현황</a:t>
            </a:r>
            <a:endParaRPr lang="en-US" altLang="ko-KR" sz="2400" dirty="0"/>
          </a:p>
          <a:p>
            <a:pPr>
              <a:buFont typeface="Wingdings" panose="05000000000000000000" pitchFamily="2" charset="2"/>
              <a:buChar char="l"/>
            </a:pPr>
            <a:r>
              <a:rPr lang="ko-KR" altLang="en-US" sz="2400" dirty="0"/>
              <a:t> 현장상황 및 개발 계획 </a:t>
            </a:r>
            <a:endParaRPr lang="en-US" altLang="ko-KR" sz="2400" dirty="0"/>
          </a:p>
          <a:p>
            <a:pPr marL="0" indent="0">
              <a:buNone/>
            </a:pPr>
            <a:r>
              <a:rPr lang="en-US" altLang="ko-KR" sz="2400" dirty="0"/>
              <a:t>       -</a:t>
            </a:r>
            <a:r>
              <a:rPr lang="ko-KR" altLang="en-US" sz="2400" dirty="0"/>
              <a:t> 현장상황</a:t>
            </a:r>
            <a:endParaRPr lang="en-US" altLang="ko-KR" sz="2400" dirty="0"/>
          </a:p>
          <a:p>
            <a:pPr marL="0" indent="0">
              <a:buNone/>
            </a:pPr>
            <a:r>
              <a:rPr lang="en-US" altLang="ko-KR" sz="2400" dirty="0"/>
              <a:t>       - </a:t>
            </a:r>
            <a:r>
              <a:rPr lang="ko-KR" altLang="en-US" sz="2400" dirty="0"/>
              <a:t>개발계획 </a:t>
            </a:r>
            <a:r>
              <a:rPr lang="en-US" altLang="ko-KR" sz="2400" dirty="0"/>
              <a:t>:  Fracturing + Side tracking  ,  Slim Hole </a:t>
            </a:r>
            <a:r>
              <a:rPr lang="ko-KR" altLang="en-US" sz="2400" dirty="0"/>
              <a:t>공법</a:t>
            </a:r>
            <a:endParaRPr lang="en-US" altLang="ko-KR" sz="2400" dirty="0"/>
          </a:p>
          <a:p>
            <a:pPr>
              <a:buFont typeface="Wingdings" panose="05000000000000000000" pitchFamily="2" charset="2"/>
              <a:buChar char="l"/>
            </a:pPr>
            <a:endParaRPr lang="en-US" altLang="ko-KR" sz="2400" dirty="0"/>
          </a:p>
          <a:p>
            <a:pPr>
              <a:buFont typeface="Wingdings" panose="05000000000000000000" pitchFamily="2" charset="2"/>
              <a:buChar char="l"/>
            </a:pPr>
            <a:r>
              <a:rPr lang="ko-KR" altLang="en-US" sz="2400" dirty="0"/>
              <a:t>   기타 사항</a:t>
            </a:r>
            <a:r>
              <a:rPr lang="en-US" altLang="ko-KR" sz="2400" dirty="0"/>
              <a:t>: </a:t>
            </a:r>
            <a:r>
              <a:rPr lang="ko-KR" altLang="en-US" sz="2400" dirty="0"/>
              <a:t>추가적인 주주 간담회 건 등 </a:t>
            </a:r>
            <a:endParaRPr lang="en-US" altLang="ko-KR" sz="2400" dirty="0"/>
          </a:p>
          <a:p>
            <a:endParaRPr lang="en-US" altLang="ko-KR" dirty="0"/>
          </a:p>
          <a:p>
            <a:endParaRPr lang="en-US" altLang="ko-KR" dirty="0"/>
          </a:p>
          <a:p>
            <a:pPr lvl="2"/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229065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E4FD0-5535-E943-AEFE-69EB384FF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780" y="-1127320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ko-KR" altLang="en-US" sz="4800" dirty="0"/>
              <a:t>개발계획</a:t>
            </a:r>
            <a:endParaRPr lang="en-US" sz="4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258991-EB9A-46AE-995C-7CF1FEB4ADF4}"/>
              </a:ext>
            </a:extLst>
          </p:cNvPr>
          <p:cNvSpPr txBox="1"/>
          <p:nvPr/>
        </p:nvSpPr>
        <p:spPr>
          <a:xfrm>
            <a:off x="1920951" y="2979412"/>
            <a:ext cx="60721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en-US" altLang="ko-KR" sz="3200" dirty="0"/>
              <a:t>Fracturing + Side track</a:t>
            </a:r>
          </a:p>
          <a:p>
            <a:pPr marL="400050" indent="-400050">
              <a:buFont typeface="+mj-lt"/>
              <a:buAutoNum type="romanUcPeriod"/>
            </a:pPr>
            <a:endParaRPr lang="en-US" altLang="ko-KR" sz="3200" dirty="0"/>
          </a:p>
          <a:p>
            <a:pPr marL="400050" indent="-400050">
              <a:buFont typeface="+mj-lt"/>
              <a:buAutoNum type="romanUcPeriod"/>
            </a:pPr>
            <a:r>
              <a:rPr lang="en-US" altLang="ko-KR" sz="3200" dirty="0"/>
              <a:t>Slim-hole </a:t>
            </a:r>
            <a:r>
              <a:rPr lang="ko-KR" altLang="en-US" sz="3200" dirty="0"/>
              <a:t>공법</a:t>
            </a:r>
          </a:p>
        </p:txBody>
      </p:sp>
    </p:spTree>
    <p:extLst>
      <p:ext uri="{BB962C8B-B14F-4D97-AF65-F5344CB8AC3E}">
        <p14:creationId xmlns:p14="http://schemas.microsoft.com/office/powerpoint/2010/main" val="578978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327B1BF-F0D2-0441-B4CE-F0968B11283E}"/>
              </a:ext>
            </a:extLst>
          </p:cNvPr>
          <p:cNvSpPr txBox="1">
            <a:spLocks/>
          </p:cNvSpPr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Fracturing</a:t>
            </a:r>
          </a:p>
        </p:txBody>
      </p:sp>
      <p:pic>
        <p:nvPicPr>
          <p:cNvPr id="7" name="Online Media 3" descr="How does fracking work? - Mia Nacamulli">
            <a:hlinkClick r:id="" action="ppaction://media"/>
            <a:extLst>
              <a:ext uri="{FF2B5EF4-FFF2-40B4-BE49-F238E27FC236}">
                <a16:creationId xmlns:a16="http://schemas.microsoft.com/office/drawing/2014/main" id="{D68FEF53-241C-AA4B-A2F3-A71B31B413A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038600" y="1396639"/>
            <a:ext cx="7188199" cy="406133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75A732-54BC-004D-95BD-0B8F20568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http://www.gdhl.co.kr/</a:t>
            </a:r>
          </a:p>
        </p:txBody>
      </p:sp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8FEBD6EB-AB68-F841-83EB-4A6B47822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4005" y="6041464"/>
            <a:ext cx="3196389" cy="62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3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2CF07-49EF-474A-A35B-8A00580F0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Side track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56F14AB-D4C4-7A4A-B265-27C45986D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http://www.gdhl.co.kr/</a:t>
            </a:r>
          </a:p>
        </p:txBody>
      </p:sp>
      <p:pic>
        <p:nvPicPr>
          <p:cNvPr id="6" name="Online Media 5" descr="Milling and Sidetracking Operation">
            <a:hlinkClick r:id="" action="ppaction://media"/>
            <a:extLst>
              <a:ext uri="{FF2B5EF4-FFF2-40B4-BE49-F238E27FC236}">
                <a16:creationId xmlns:a16="http://schemas.microsoft.com/office/drawing/2014/main" id="{7346281E-4FCD-3A49-ADDA-DD65FED7CF4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038600" y="1396639"/>
            <a:ext cx="7188199" cy="4061332"/>
          </a:xfrm>
          <a:prstGeom prst="rect">
            <a:avLst/>
          </a:prstGeom>
        </p:spPr>
      </p:pic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5B68430A-71D6-F04D-88CF-692EB3CE5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4005" y="6041464"/>
            <a:ext cx="3196389" cy="62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68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2CF07-49EF-474A-A35B-8A00580F0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Pumpjacks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A3E832-6B93-1845-9C69-ADE12EFFA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http://www.gdhl.co.kr/</a:t>
            </a:r>
          </a:p>
        </p:txBody>
      </p:sp>
      <p:pic>
        <p:nvPicPr>
          <p:cNvPr id="7" name="Online Media 3" descr="How Do Oil Pumpjacks Work?">
            <a:hlinkClick r:id="" action="ppaction://media"/>
            <a:extLst>
              <a:ext uri="{FF2B5EF4-FFF2-40B4-BE49-F238E27FC236}">
                <a16:creationId xmlns:a16="http://schemas.microsoft.com/office/drawing/2014/main" id="{E1752617-9078-6740-9450-E1818EC1530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038600" y="1396639"/>
            <a:ext cx="7188199" cy="4061332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CDA6204C-0621-3F42-965D-35AEDF7DE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4005" y="6041464"/>
            <a:ext cx="3196389" cy="62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76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2CF07-49EF-474A-A35B-8A00580F0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Mono pump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257EE-3F9C-2D41-B307-5BCD3884B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http://www.gdhl.co.kr/</a:t>
            </a:r>
          </a:p>
        </p:txBody>
      </p:sp>
      <p:pic>
        <p:nvPicPr>
          <p:cNvPr id="7" name="Online Media 3" descr="NETZSCH Operating Principle">
            <a:hlinkClick r:id="" action="ppaction://media"/>
            <a:extLst>
              <a:ext uri="{FF2B5EF4-FFF2-40B4-BE49-F238E27FC236}">
                <a16:creationId xmlns:a16="http://schemas.microsoft.com/office/drawing/2014/main" id="{4D2EB60D-CCB1-964E-8EFD-D70DC9D1DFD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038600" y="1396639"/>
            <a:ext cx="7188199" cy="4061332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FEFEB0C5-F3F4-4B41-826C-E0A51B02F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4005" y="6041464"/>
            <a:ext cx="3196389" cy="62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6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2D087-7D16-B247-9416-A8ACA5910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Slim hole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96B676-C457-294C-9761-31B0A1826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6613" y="6356350"/>
            <a:ext cx="703217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rgbClr val="898989"/>
                </a:solidFill>
                <a:latin typeface="+mn-lt"/>
                <a:ea typeface="+mn-ea"/>
                <a:cs typeface="+mn-cs"/>
              </a:rPr>
              <a:t>http://www.gdhl.co.kr/</a:t>
            </a:r>
          </a:p>
        </p:txBody>
      </p:sp>
      <p:pic>
        <p:nvPicPr>
          <p:cNvPr id="7" name="그림 6" descr="텍스트, 체척계이(가) 표시된 사진&#10;&#10;자동 생성된 설명">
            <a:extLst>
              <a:ext uri="{FF2B5EF4-FFF2-40B4-BE49-F238E27FC236}">
                <a16:creationId xmlns:a16="http://schemas.microsoft.com/office/drawing/2014/main" id="{303A5760-8330-4342-923B-32EFBC3E7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431479" y="-764328"/>
            <a:ext cx="6721475" cy="8386656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60695F4-B168-8444-973A-A7C384BA0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4005" y="6041464"/>
            <a:ext cx="3196389" cy="62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0765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70948-8208-F747-9B96-9F62DBF0C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07695"/>
            <a:ext cx="9724030" cy="834251"/>
          </a:xfrm>
        </p:spPr>
        <p:txBody>
          <a:bodyPr anchor="ctr">
            <a:normAutofit/>
          </a:bodyPr>
          <a:lstStyle/>
          <a:p>
            <a:r>
              <a:rPr lang="en-US" sz="4000" dirty="0"/>
              <a:t>Christensen 140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A0D3F56-3F70-4C23-A4D6-D5E8D7AF5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970" y="1983156"/>
            <a:ext cx="3152868" cy="445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4393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70948-8208-F747-9B96-9F62DBF0C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288404"/>
            <a:ext cx="7170656" cy="97744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altLang="ko-KR" sz="4000" dirty="0"/>
              <a:t>HANJIN-D&amp;B 30 MULTI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2D4FC81D-D6F3-3247-81DB-AB39A8312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5528" y="6382512"/>
            <a:ext cx="6757416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http://</a:t>
            </a:r>
            <a:r>
              <a:rPr lang="en-US" kern="1200" dirty="0" err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www.gdhl.co.kr</a:t>
            </a:r>
            <a:r>
              <a:rPr lang="en-US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/</a:t>
            </a:r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3E76F51-5770-DB4E-B7F0-612B83335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4005" y="6041464"/>
            <a:ext cx="3196389" cy="62977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B2B3B56-2AF5-4D98-99B6-CEB5A7876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674" y="1863865"/>
            <a:ext cx="6268651" cy="410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6535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70948-8208-F747-9B96-9F62DBF0C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288404"/>
            <a:ext cx="7170656" cy="97744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altLang="ko-KR" sz="4000" dirty="0"/>
              <a:t>HANJIN-D&amp;B 30 MULTI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2D4FC81D-D6F3-3247-81DB-AB39A8312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5528" y="6382512"/>
            <a:ext cx="6757416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http://</a:t>
            </a:r>
            <a:r>
              <a:rPr lang="en-US" kern="1200" dirty="0" err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www.gdhl.co.kr</a:t>
            </a:r>
            <a:r>
              <a:rPr lang="en-US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/</a:t>
            </a:r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3E76F51-5770-DB4E-B7F0-612B83335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4005" y="6041464"/>
            <a:ext cx="3196389" cy="629772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842AFA1-1B2E-49B0-9731-23455D4B8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680577"/>
            <a:ext cx="4095750" cy="3071813"/>
          </a:xfrm>
          <a:prstGeom prst="rect">
            <a:avLst/>
          </a:prstGeom>
        </p:spPr>
      </p:pic>
      <p:pic>
        <p:nvPicPr>
          <p:cNvPr id="7" name="그림 6" descr="대지, 카트, 공장, 오렌지이(가) 표시된 사진&#10;&#10;자동 생성된 설명">
            <a:extLst>
              <a:ext uri="{FF2B5EF4-FFF2-40B4-BE49-F238E27FC236}">
                <a16:creationId xmlns:a16="http://schemas.microsoft.com/office/drawing/2014/main" id="{0DDD93DB-8847-4AD6-95D8-1A9B53FA4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250" y="2675626"/>
            <a:ext cx="4095750" cy="305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8710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70948-8208-F747-9B96-9F62DBF0C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288404"/>
            <a:ext cx="7170656" cy="97744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altLang="ko-KR" sz="4000" dirty="0"/>
              <a:t>HANJIN-D&amp;B 30 MULTI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2D4FC81D-D6F3-3247-81DB-AB39A8312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5528" y="6382512"/>
            <a:ext cx="6757416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http://</a:t>
            </a:r>
            <a:r>
              <a:rPr lang="en-US" kern="1200" dirty="0" err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www.gdhl.co.kr</a:t>
            </a:r>
            <a:r>
              <a:rPr lang="en-US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/</a:t>
            </a:r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3E76F51-5770-DB4E-B7F0-612B83335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4005" y="6041464"/>
            <a:ext cx="3196389" cy="629772"/>
          </a:xfrm>
          <a:prstGeom prst="rect">
            <a:avLst/>
          </a:prstGeom>
        </p:spPr>
      </p:pic>
      <p:pic>
        <p:nvPicPr>
          <p:cNvPr id="4" name="그림 3" descr="건물, 오렌지, 운송, 작업이(가) 표시된 사진&#10;&#10;자동 생성된 설명">
            <a:extLst>
              <a:ext uri="{FF2B5EF4-FFF2-40B4-BE49-F238E27FC236}">
                <a16:creationId xmlns:a16="http://schemas.microsoft.com/office/drawing/2014/main" id="{F6ABCE4A-D36C-4461-BE24-4C6CDB094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382" y="2680577"/>
            <a:ext cx="4095750" cy="3045826"/>
          </a:xfrm>
          <a:prstGeom prst="rect">
            <a:avLst/>
          </a:prstGeom>
        </p:spPr>
      </p:pic>
      <p:pic>
        <p:nvPicPr>
          <p:cNvPr id="8" name="그림 7" descr="건물, 오렌지, 동력삽, 운송이(가) 표시된 사진&#10;&#10;자동 생성된 설명">
            <a:extLst>
              <a:ext uri="{FF2B5EF4-FFF2-40B4-BE49-F238E27FC236}">
                <a16:creationId xmlns:a16="http://schemas.microsoft.com/office/drawing/2014/main" id="{816875D3-E4EC-4BBF-AAE4-C6F66C1E83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250" y="2680577"/>
            <a:ext cx="4095750" cy="303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61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F4744828-166C-41F8-830A-499833E62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z="4000" kern="1200" dirty="0">
                <a:latin typeface="+mj-lt"/>
                <a:ea typeface="+mj-ea"/>
                <a:cs typeface="+mj-cs"/>
              </a:rPr>
              <a:t>자회사 개요</a:t>
            </a:r>
          </a:p>
        </p:txBody>
      </p:sp>
      <p:graphicFrame>
        <p:nvGraphicFramePr>
          <p:cNvPr id="7" name="내용 개체 틀 4">
            <a:extLst>
              <a:ext uri="{FF2B5EF4-FFF2-40B4-BE49-F238E27FC236}">
                <a16:creationId xmlns:a16="http://schemas.microsoft.com/office/drawing/2014/main" id="{7217C1FE-610A-4DEE-B426-4B629CC26B7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67561644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50303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FABA725-CCF4-7047-B516-A0593D377D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9519102"/>
              </p:ext>
            </p:extLst>
          </p:nvPr>
        </p:nvGraphicFramePr>
        <p:xfrm>
          <a:off x="709613" y="3725069"/>
          <a:ext cx="1051560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5874">
                  <a:extLst>
                    <a:ext uri="{9D8B030D-6E8A-4147-A177-3AD203B41FA5}">
                      <a16:colId xmlns:a16="http://schemas.microsoft.com/office/drawing/2014/main" val="1200347458"/>
                    </a:ext>
                  </a:extLst>
                </a:gridCol>
                <a:gridCol w="4050373">
                  <a:extLst>
                    <a:ext uri="{9D8B030D-6E8A-4147-A177-3AD203B41FA5}">
                      <a16:colId xmlns:a16="http://schemas.microsoft.com/office/drawing/2014/main" val="3656400820"/>
                    </a:ext>
                  </a:extLst>
                </a:gridCol>
                <a:gridCol w="3589353">
                  <a:extLst>
                    <a:ext uri="{9D8B030D-6E8A-4147-A177-3AD203B41FA5}">
                      <a16:colId xmlns:a16="http://schemas.microsoft.com/office/drawing/2014/main" val="1959445148"/>
                    </a:ext>
                  </a:extLst>
                </a:gridCol>
              </a:tblGrid>
              <a:tr h="350414">
                <a:tc gridSpan="3">
                  <a:txBody>
                    <a:bodyPr/>
                    <a:lstStyle/>
                    <a:p>
                      <a:r>
                        <a:rPr lang="en-US" dirty="0"/>
                        <a:t>Depth capacity (Standard)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254097"/>
                  </a:ext>
                </a:extLst>
              </a:tr>
              <a:tr h="350414">
                <a:tc>
                  <a:txBody>
                    <a:bodyPr/>
                    <a:lstStyle/>
                    <a:p>
                      <a:r>
                        <a:rPr lang="en-US" dirty="0"/>
                        <a:t>Hole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Christensen 140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D&amp;B 30 Multi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344100"/>
                  </a:ext>
                </a:extLst>
              </a:tr>
              <a:tr h="350414"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1,536 m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800" b="0" kern="1200" dirty="0">
                          <a:solidFill>
                            <a:schemeClr val="dk1"/>
                          </a:solidFill>
                          <a:effectLst/>
                        </a:rPr>
                        <a:t>2,300 m</a:t>
                      </a:r>
                      <a:endParaRPr lang="en-US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000903"/>
                  </a:ext>
                </a:extLst>
              </a:tr>
              <a:tr h="350414">
                <a:tc>
                  <a:txBody>
                    <a:bodyPr/>
                    <a:lstStyle/>
                    <a:p>
                      <a:r>
                        <a:rPr lang="en-US" dirty="0"/>
                        <a:t>N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solidFill>
                            <a:schemeClr val="dk1"/>
                          </a:solidFill>
                          <a:effectLst/>
                        </a:rPr>
                        <a:t>1,211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</a:rPr>
                        <a:t>m</a:t>
                      </a:r>
                      <a:endParaRPr lang="en-AU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800" b="0" kern="1200" dirty="0">
                          <a:solidFill>
                            <a:schemeClr val="dk1"/>
                          </a:solidFill>
                          <a:effectLst/>
                        </a:rPr>
                        <a:t>2,000 m</a:t>
                      </a:r>
                      <a:endParaRPr lang="en-US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99614"/>
                  </a:ext>
                </a:extLst>
              </a:tr>
              <a:tr h="350414">
                <a:tc>
                  <a:txBody>
                    <a:bodyPr/>
                    <a:lstStyle/>
                    <a:p>
                      <a:r>
                        <a:rPr lang="en-US" dirty="0"/>
                        <a:t>H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solidFill>
                            <a:schemeClr val="dk1"/>
                          </a:solidFill>
                          <a:effectLst/>
                        </a:rPr>
                        <a:t>804 m</a:t>
                      </a:r>
                      <a:endParaRPr lang="en-AU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800" b="0" kern="1200" dirty="0">
                          <a:solidFill>
                            <a:schemeClr val="dk1"/>
                          </a:solidFill>
                          <a:effectLst/>
                        </a:rPr>
                        <a:t>1,200 m</a:t>
                      </a:r>
                      <a:endParaRPr lang="en-US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7806092"/>
                  </a:ext>
                </a:extLst>
              </a:tr>
              <a:tr h="350414"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>
                          <a:solidFill>
                            <a:schemeClr val="dk1"/>
                          </a:solidFill>
                          <a:effectLst/>
                        </a:rPr>
                        <a:t>491 m</a:t>
                      </a:r>
                      <a:endParaRPr lang="en-AU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800" b="0" kern="1200" dirty="0">
                          <a:solidFill>
                            <a:schemeClr val="dk1"/>
                          </a:solidFill>
                          <a:effectLst/>
                        </a:rPr>
                        <a:t>500 m</a:t>
                      </a:r>
                      <a:endParaRPr lang="en-US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485663"/>
                  </a:ext>
                </a:extLst>
              </a:tr>
            </a:tbl>
          </a:graphicData>
        </a:graphic>
      </p:graphicFrame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9C187BD-EEF7-F14F-B419-D6EBF123C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5528" y="6382512"/>
            <a:ext cx="6757416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http://</a:t>
            </a:r>
            <a:r>
              <a:rPr lang="en-US" kern="1200" dirty="0" err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www.gdhl.co.kr</a:t>
            </a:r>
            <a:r>
              <a:rPr lang="en-US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F8BF4A-EDDF-D046-AC58-B88CF9841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964" y="412431"/>
            <a:ext cx="3876676" cy="32087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02E1A-5997-F34C-8A1D-ECE2ECC6C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298" y="460690"/>
            <a:ext cx="4561342" cy="319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7759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BF0DA55-E2DC-4D27-8BD0-2995E51AC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기타 주요 사항 등</a:t>
            </a: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F9B6DE1E-DBB5-4663-B221-D9E6B1801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http://www.gdhl.co.kr/</a:t>
            </a:r>
          </a:p>
        </p:txBody>
      </p:sp>
    </p:spTree>
    <p:extLst>
      <p:ext uri="{BB962C8B-B14F-4D97-AF65-F5344CB8AC3E}">
        <p14:creationId xmlns:p14="http://schemas.microsoft.com/office/powerpoint/2010/main" val="3288835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8421C62E-364F-4C89-815F-5E48427D9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z="4000" kern="1200" dirty="0">
                <a:latin typeface="+mj-lt"/>
                <a:ea typeface="+mj-ea"/>
                <a:cs typeface="+mj-cs"/>
              </a:rPr>
              <a:t>자회사 보유 광구 개요</a:t>
            </a:r>
          </a:p>
        </p:txBody>
      </p: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B9D95C36-AB1F-4424-8653-4307ECC67A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0780821"/>
              </p:ext>
            </p:extLst>
          </p:nvPr>
        </p:nvGraphicFramePr>
        <p:xfrm>
          <a:off x="699713" y="2011108"/>
          <a:ext cx="10993524" cy="406067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586435">
                  <a:extLst>
                    <a:ext uri="{9D8B030D-6E8A-4147-A177-3AD203B41FA5}">
                      <a16:colId xmlns:a16="http://schemas.microsoft.com/office/drawing/2014/main" val="541837590"/>
                    </a:ext>
                  </a:extLst>
                </a:gridCol>
                <a:gridCol w="2843546">
                  <a:extLst>
                    <a:ext uri="{9D8B030D-6E8A-4147-A177-3AD203B41FA5}">
                      <a16:colId xmlns:a16="http://schemas.microsoft.com/office/drawing/2014/main" val="3354821497"/>
                    </a:ext>
                  </a:extLst>
                </a:gridCol>
                <a:gridCol w="4563543">
                  <a:extLst>
                    <a:ext uri="{9D8B030D-6E8A-4147-A177-3AD203B41FA5}">
                      <a16:colId xmlns:a16="http://schemas.microsoft.com/office/drawing/2014/main" val="3029766469"/>
                    </a:ext>
                  </a:extLst>
                </a:gridCol>
              </a:tblGrid>
              <a:tr h="518778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200" b="1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구분</a:t>
                      </a:r>
                      <a:endParaRPr lang="ko-KR" altLang="en-US" sz="2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18180" marR="163635" marT="109091" marB="109091" anchor="ctr"/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200" b="1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내역</a:t>
                      </a:r>
                      <a:endParaRPr lang="ko-KR" altLang="en-US" sz="22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18180" marR="163635" marT="109091" marB="109091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5802777"/>
                  </a:ext>
                </a:extLst>
              </a:tr>
              <a:tr h="413363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b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대상지역</a:t>
                      </a:r>
                      <a:endParaRPr lang="ko-KR" altLang="en-US" sz="15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18180" marR="163635" marT="109091" marB="109091" anchor="ctr"/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b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모스크바 동남측 </a:t>
                      </a:r>
                      <a:r>
                        <a:rPr lang="en-US" altLang="ko-KR" sz="1500" b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1,100Km</a:t>
                      </a:r>
                      <a:r>
                        <a:rPr lang="ko-KR" altLang="en-US" sz="1500" b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부근 우랄</a:t>
                      </a:r>
                      <a:r>
                        <a:rPr lang="en-US" altLang="ko-KR" sz="1500" b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/</a:t>
                      </a:r>
                      <a:r>
                        <a:rPr lang="ko-KR" altLang="en-US" sz="1500" b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볼가분지의 육상지역</a:t>
                      </a:r>
                      <a:endParaRPr lang="ko-KR" altLang="en-US" sz="15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18180" marR="163635" marT="109091" marB="109091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8680769"/>
                  </a:ext>
                </a:extLst>
              </a:tr>
              <a:tr h="413363"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b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면적</a:t>
                      </a:r>
                      <a:endParaRPr lang="ko-KR" altLang="en-US" sz="15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18180" marR="163635" marT="109091" marB="109091"/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b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총 </a:t>
                      </a:r>
                      <a:r>
                        <a:rPr lang="en-US" altLang="ko-KR" sz="1500" b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9,328.81 ha </a:t>
                      </a:r>
                      <a:endParaRPr lang="en-US" altLang="ko-KR" sz="15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18180" marR="163635" marT="109091" marB="109091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b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West Block : 7,459,19 ha </a:t>
                      </a:r>
                      <a:endParaRPr lang="en-US" altLang="ko-KR" sz="15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18180" marR="163635" marT="109091" marB="109091" anchor="ctr"/>
                </a:tc>
                <a:extLst>
                  <a:ext uri="{0D108BD9-81ED-4DB2-BD59-A6C34878D82A}">
                    <a16:rowId xmlns:a16="http://schemas.microsoft.com/office/drawing/2014/main" val="3646718035"/>
                  </a:ext>
                </a:extLst>
              </a:tr>
              <a:tr h="41336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b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East Block : 1,869,62 ha </a:t>
                      </a:r>
                      <a:endParaRPr lang="en-US" altLang="ko-KR" sz="15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18180" marR="163635" marT="109091" marB="109091" anchor="ctr"/>
                </a:tc>
                <a:extLst>
                  <a:ext uri="{0D108BD9-81ED-4DB2-BD59-A6C34878D82A}">
                    <a16:rowId xmlns:a16="http://schemas.microsoft.com/office/drawing/2014/main" val="180807149"/>
                  </a:ext>
                </a:extLst>
              </a:tr>
              <a:tr h="1316919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b="0" u="none" strike="noStrike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가채매장량</a:t>
                      </a:r>
                      <a:r>
                        <a:rPr lang="ko-KR" altLang="en-US" sz="1500" b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altLang="ko-KR" sz="1500" b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(C1+C2)</a:t>
                      </a:r>
                      <a:endParaRPr lang="en-US" altLang="ko-KR" sz="15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18180" marR="163635" marT="109091" marB="109091" anchor="ctr"/>
                </a:tc>
                <a:tc gridSpan="2">
                  <a:txBody>
                    <a:bodyPr/>
                    <a:lstStyle/>
                    <a:p>
                      <a:pPr algn="l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2010</a:t>
                      </a:r>
                      <a:r>
                        <a:rPr lang="ko-KR" altLang="en-US" sz="15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년 </a:t>
                      </a:r>
                      <a:r>
                        <a:rPr lang="en-US" altLang="ko-KR" sz="15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8</a:t>
                      </a:r>
                      <a:r>
                        <a:rPr lang="ko-KR" altLang="en-US" sz="15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월 러시아 </a:t>
                      </a:r>
                      <a:r>
                        <a:rPr lang="ko-KR" altLang="en-US" sz="1500" b="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정부인증</a:t>
                      </a:r>
                      <a:r>
                        <a:rPr lang="ko-KR" altLang="en-US" sz="15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ko-KR" altLang="en-US" sz="1500" b="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가채매장량</a:t>
                      </a:r>
                      <a:r>
                        <a:rPr lang="ko-KR" altLang="en-US" sz="15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약 </a:t>
                      </a:r>
                      <a:r>
                        <a:rPr lang="en-US" altLang="ko-KR" sz="15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1.1</a:t>
                      </a:r>
                      <a:r>
                        <a:rPr lang="ko-KR" altLang="en-US" sz="15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억 배럴 </a:t>
                      </a:r>
                    </a:p>
                    <a:p>
                      <a:pPr algn="l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가채매장량은 기존 시추정자료와 </a:t>
                      </a:r>
                      <a:r>
                        <a:rPr lang="en-US" altLang="ko-KR" sz="15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2008</a:t>
                      </a:r>
                      <a:r>
                        <a:rPr lang="ko-KR" altLang="en-US" sz="15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년</a:t>
                      </a:r>
                      <a:r>
                        <a:rPr lang="en-US" altLang="ko-KR" sz="15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~2009</a:t>
                      </a:r>
                      <a:r>
                        <a:rPr lang="ko-KR" altLang="en-US" sz="15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년 시추한 </a:t>
                      </a:r>
                      <a:r>
                        <a:rPr lang="en-US" altLang="ko-KR" sz="15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7 </a:t>
                      </a:r>
                      <a:r>
                        <a:rPr lang="ko-KR" altLang="en-US" sz="15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개 신규 </a:t>
                      </a:r>
                      <a:r>
                        <a:rPr lang="ko-KR" altLang="en-US" sz="1500" b="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탐사정에</a:t>
                      </a:r>
                      <a:r>
                        <a:rPr lang="ko-KR" altLang="en-US" sz="15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대한 분석작업을 근거로 산출</a:t>
                      </a:r>
                      <a:r>
                        <a:rPr lang="en-US" altLang="ko-KR" sz="15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.</a:t>
                      </a:r>
                      <a:endParaRPr lang="ko-KR" altLang="en-US" sz="1500" b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algn="l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2010 </a:t>
                      </a:r>
                      <a:r>
                        <a:rPr lang="ko-KR" altLang="en-US" sz="15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년 </a:t>
                      </a:r>
                      <a:r>
                        <a:rPr lang="en-US" altLang="ko-KR" sz="15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8</a:t>
                      </a:r>
                      <a:r>
                        <a:rPr lang="ko-KR" altLang="en-US" sz="15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월 러시아 정부로부터 매장량 인증을 받음</a:t>
                      </a:r>
                      <a:r>
                        <a:rPr lang="en-US" altLang="ko-KR" sz="15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.</a:t>
                      </a:r>
                      <a:endParaRPr lang="ko-KR" altLang="en-US" sz="1500" b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algn="l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향후 </a:t>
                      </a:r>
                      <a:r>
                        <a:rPr lang="ko-KR" altLang="en-US" sz="1500" b="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수평정</a:t>
                      </a:r>
                      <a:r>
                        <a:rPr lang="ko-KR" altLang="en-US" sz="15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ko-KR" altLang="en-US" sz="1500" b="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시추결과에</a:t>
                      </a:r>
                      <a:r>
                        <a:rPr lang="ko-KR" altLang="en-US" sz="15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따라 가채매장량은 증감될 수 있음</a:t>
                      </a:r>
                      <a:r>
                        <a:rPr lang="en-US" altLang="ko-KR" sz="15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.</a:t>
                      </a:r>
                      <a:endParaRPr lang="ko-KR" altLang="en-US" sz="15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18180" marR="163635" marT="109091" marB="109091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4934182"/>
                  </a:ext>
                </a:extLst>
              </a:tr>
              <a:tr h="413363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b="0" u="none" strike="noStrike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탐사자원량</a:t>
                      </a:r>
                      <a:r>
                        <a:rPr lang="en-US" altLang="ko-KR" sz="1500" b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(C3)</a:t>
                      </a:r>
                      <a:endParaRPr lang="en-US" altLang="ko-KR" sz="15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18180" marR="163635" marT="109091" marB="109091" anchor="ctr"/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데본기 </a:t>
                      </a:r>
                      <a:r>
                        <a:rPr lang="ko-KR" altLang="en-US" sz="1500" b="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유망구조</a:t>
                      </a:r>
                      <a:r>
                        <a:rPr lang="ko-KR" altLang="en-US" sz="15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ko-KR" altLang="en-US" sz="1500" b="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자원량</a:t>
                      </a:r>
                      <a:r>
                        <a:rPr lang="ko-KR" altLang="en-US" sz="15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altLang="ko-KR" sz="15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3.23 </a:t>
                      </a:r>
                      <a:r>
                        <a:rPr lang="ko-KR" altLang="en-US" sz="1500" b="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백만톤</a:t>
                      </a:r>
                      <a:r>
                        <a:rPr lang="ko-KR" altLang="en-US" sz="15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추정</a:t>
                      </a:r>
                      <a:endParaRPr lang="ko-KR" altLang="en-US" sz="15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18180" marR="163635" marT="109091" marB="109091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8921636"/>
                  </a:ext>
                </a:extLst>
              </a:tr>
            </a:tbl>
          </a:graphicData>
        </a:graphic>
      </p:graphicFrame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C01BF5DF-0FA2-F844-87AA-7C5A4FB83918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http://</a:t>
            </a:r>
            <a:r>
              <a:rPr lang="en-US" dirty="0" err="1"/>
              <a:t>www.gdhl.co.kr</a:t>
            </a:r>
            <a:r>
              <a:rPr lang="en-US" dirty="0"/>
              <a:t>/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9DD57B7B-05B6-2D4C-A5B0-39F16329C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4005" y="6041464"/>
            <a:ext cx="3196389" cy="62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58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8421C62E-364F-4C89-815F-5E48427D9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z="4000" dirty="0"/>
              <a:t>자회사 보유 광구 추정 매장량</a:t>
            </a:r>
            <a:endParaRPr lang="ko-KR" altLang="en-US" sz="40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C01BF5DF-0FA2-F844-87AA-7C5A4FB83918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http://www.gdhl.co.kr/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6F2207-5218-3A4F-890E-CDA3B5CC35A0}"/>
              </a:ext>
            </a:extLst>
          </p:cNvPr>
          <p:cNvSpPr txBox="1"/>
          <p:nvPr/>
        </p:nvSpPr>
        <p:spPr>
          <a:xfrm>
            <a:off x="838200" y="1676826"/>
            <a:ext cx="6102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ko-KR" dirty="0"/>
              <a:t>1. </a:t>
            </a:r>
            <a:r>
              <a:rPr lang="ko-KR" altLang="en-US" dirty="0"/>
              <a:t>러시아 국가매장량위원회 인증 매장량</a:t>
            </a:r>
            <a:r>
              <a:rPr lang="en-US" altLang="ko-KR" dirty="0"/>
              <a:t>(2010.08)</a:t>
            </a:r>
            <a:endParaRPr lang="ko-KR" altLang="en-US" dirty="0"/>
          </a:p>
        </p:txBody>
      </p:sp>
      <p:graphicFrame>
        <p:nvGraphicFramePr>
          <p:cNvPr id="10" name="표 2">
            <a:extLst>
              <a:ext uri="{FF2B5EF4-FFF2-40B4-BE49-F238E27FC236}">
                <a16:creationId xmlns:a16="http://schemas.microsoft.com/office/drawing/2014/main" id="{B7427595-A513-0341-BA61-2950BA371377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2298703"/>
          <a:ext cx="10515601" cy="3570945"/>
        </p:xfrm>
        <a:graphic>
          <a:graphicData uri="http://schemas.openxmlformats.org/drawingml/2006/table">
            <a:tbl>
              <a:tblPr/>
              <a:tblGrid>
                <a:gridCol w="1579902">
                  <a:extLst>
                    <a:ext uri="{9D8B030D-6E8A-4147-A177-3AD203B41FA5}">
                      <a16:colId xmlns:a16="http://schemas.microsoft.com/office/drawing/2014/main" val="1595377985"/>
                    </a:ext>
                  </a:extLst>
                </a:gridCol>
                <a:gridCol w="1280579">
                  <a:extLst>
                    <a:ext uri="{9D8B030D-6E8A-4147-A177-3AD203B41FA5}">
                      <a16:colId xmlns:a16="http://schemas.microsoft.com/office/drawing/2014/main" val="3501677549"/>
                    </a:ext>
                  </a:extLst>
                </a:gridCol>
                <a:gridCol w="1772430">
                  <a:extLst>
                    <a:ext uri="{9D8B030D-6E8A-4147-A177-3AD203B41FA5}">
                      <a16:colId xmlns:a16="http://schemas.microsoft.com/office/drawing/2014/main" val="2948738053"/>
                    </a:ext>
                  </a:extLst>
                </a:gridCol>
                <a:gridCol w="5882690">
                  <a:extLst>
                    <a:ext uri="{9D8B030D-6E8A-4147-A177-3AD203B41FA5}">
                      <a16:colId xmlns:a16="http://schemas.microsoft.com/office/drawing/2014/main" val="2578292255"/>
                    </a:ext>
                  </a:extLst>
                </a:gridCol>
              </a:tblGrid>
              <a:tr h="51013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34" charset="-127"/>
                          <a:cs typeface="굴림" panose="020B0600000101010101" pitchFamily="34" charset="-127"/>
                        </a:rPr>
                        <a:t>매장량구분</a:t>
                      </a:r>
                      <a:endParaRPr lang="ko-KR" alt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93" marR="64593" marT="64593" marB="64593" anchor="ctr">
                    <a:lnL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5C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34" charset="-127"/>
                          <a:cs typeface="굴림" panose="020B0600000101010101" pitchFamily="34" charset="-127"/>
                        </a:rPr>
                        <a:t>등급</a:t>
                      </a:r>
                      <a:endParaRPr lang="ko-KR" alt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93" marR="64593" marT="64593" marB="64593" anchor="ctr">
                    <a:lnL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5C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34" charset="-127"/>
                          <a:cs typeface="굴림" panose="020B0600000101010101" pitchFamily="34" charset="-127"/>
                        </a:rPr>
                        <a:t>매장량</a:t>
                      </a:r>
                      <a:r>
                        <a:rPr lang="en-US" altLang="ko-KR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34" charset="-127"/>
                          <a:cs typeface="굴림" panose="020B0600000101010101" pitchFamily="34" charset="-127"/>
                        </a:rPr>
                        <a:t>(</a:t>
                      </a:r>
                      <a:r>
                        <a:rPr lang="ko-KR" altLang="en-US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34" charset="-127"/>
                          <a:cs typeface="굴림" panose="020B0600000101010101" pitchFamily="34" charset="-127"/>
                        </a:rPr>
                        <a:t>천배럴</a:t>
                      </a:r>
                      <a:r>
                        <a:rPr lang="en-US" altLang="ko-KR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34" charset="-127"/>
                          <a:cs typeface="굴림" panose="020B0600000101010101" pitchFamily="34" charset="-127"/>
                        </a:rPr>
                        <a:t>)</a:t>
                      </a:r>
                      <a:endParaRPr lang="ko-KR" alt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93" marR="64593" marT="64593" marB="64593" anchor="ctr">
                    <a:lnL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5C5C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l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i="0" u="none" strike="noStrike" dirty="0">
                          <a:effectLst/>
                          <a:latin typeface="Arial" panose="020B0604020202020204" pitchFamily="34" charset="0"/>
                          <a:ea typeface="맑은 고딕" panose="020B0503020000020004" pitchFamily="34" charset="-127"/>
                          <a:cs typeface="굴림" panose="020B0600000101010101" pitchFamily="34" charset="-127"/>
                        </a:rPr>
                        <a:t>러시아 국가 매장량 위원회</a:t>
                      </a:r>
                      <a:r>
                        <a:rPr lang="en-US" altLang="ko-KR" sz="1100" b="0" i="0" u="none" strike="noStrike" dirty="0">
                          <a:effectLst/>
                          <a:latin typeface="Arial" panose="020B0604020202020204" pitchFamily="34" charset="0"/>
                          <a:ea typeface="맑은 고딕" panose="020B0503020000020004" pitchFamily="34" charset="-127"/>
                          <a:cs typeface="굴림" panose="020B0600000101010101" pitchFamily="34" charset="-127"/>
                        </a:rPr>
                        <a:t>[State Reserves Committee (SRC)]</a:t>
                      </a:r>
                      <a:endParaRPr lang="en-US" altLang="ko-KR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 </a:t>
                      </a:r>
                      <a:endParaRPr lang="en-US" altLang="ko-KR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- 1700</a:t>
                      </a:r>
                      <a:r>
                        <a:rPr lang="ko-KR" altLang="en-US" sz="11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년대 러시아 제국 </a:t>
                      </a:r>
                      <a:r>
                        <a:rPr lang="ko-KR" altLang="en-US" sz="1100" b="0" i="0" u="none" strike="noStrike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피터대제</a:t>
                      </a:r>
                      <a:r>
                        <a:rPr lang="ko-KR" altLang="en-US" sz="11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 </a:t>
                      </a:r>
                      <a:r>
                        <a:rPr lang="en-US" altLang="ko-KR" sz="11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1</a:t>
                      </a:r>
                      <a:r>
                        <a:rPr lang="ko-KR" altLang="en-US" sz="11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세</a:t>
                      </a:r>
                      <a:r>
                        <a:rPr lang="en-US" altLang="ko-KR" sz="11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(Peter Ⅰ.) </a:t>
                      </a:r>
                      <a:r>
                        <a:rPr lang="ko-KR" altLang="en-US" sz="11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의 법령에 의하여 시작된 정부기관</a:t>
                      </a:r>
                      <a:br>
                        <a:rPr lang="ko-KR" altLang="en-US" sz="11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</a:br>
                      <a:endParaRPr lang="ko-KR" alt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- </a:t>
                      </a:r>
                      <a:r>
                        <a:rPr lang="ko-KR" altLang="en-US" sz="11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러시아 자국내 모든 유전은 </a:t>
                      </a:r>
                      <a:r>
                        <a:rPr lang="en-US" altLang="ko-KR" sz="11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SRC</a:t>
                      </a:r>
                      <a:r>
                        <a:rPr lang="ko-KR" altLang="en-US" sz="11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의 인증이 필요함</a:t>
                      </a:r>
                      <a:br>
                        <a:rPr lang="ko-KR" altLang="en-US" sz="11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</a:br>
                      <a:endParaRPr lang="ko-KR" alt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- </a:t>
                      </a:r>
                      <a:r>
                        <a:rPr lang="ko-KR" altLang="en-US" sz="11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전문위원이 제출된 보고서와 자료를 분석 </a:t>
                      </a:r>
                      <a:r>
                        <a:rPr lang="en-US" altLang="ko-KR" sz="11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(</a:t>
                      </a:r>
                      <a:r>
                        <a:rPr lang="ko-KR" altLang="en-US" sz="11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위원회의 </a:t>
                      </a:r>
                      <a:r>
                        <a:rPr lang="en-US" altLang="ko-KR" sz="11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30%</a:t>
                      </a:r>
                      <a:r>
                        <a:rPr lang="ko-KR" altLang="en-US" sz="11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는 각 산업분야의 전문가로 위촉</a:t>
                      </a:r>
                      <a:r>
                        <a:rPr lang="en-US" altLang="ko-KR" sz="11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)</a:t>
                      </a:r>
                      <a:br>
                        <a:rPr lang="en-US" altLang="ko-KR" sz="11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</a:br>
                      <a:endParaRPr lang="ko-KR" alt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- SRC </a:t>
                      </a:r>
                      <a:r>
                        <a:rPr lang="ko-KR" altLang="en-US" sz="11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검토과정</a:t>
                      </a:r>
                      <a:br>
                        <a:rPr lang="ko-KR" altLang="en-US" sz="11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</a:br>
                      <a:endParaRPr lang="ko-KR" alt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 </a:t>
                      </a:r>
                      <a:r>
                        <a:rPr lang="en-US" altLang="ko-KR" sz="11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· </a:t>
                      </a:r>
                      <a:r>
                        <a:rPr lang="ko-KR" altLang="en-US" sz="11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전문위원이 분석한 각각의 주제에 대해서 계산기준의 신뢰도</a:t>
                      </a:r>
                      <a:r>
                        <a:rPr lang="en-US" altLang="ko-KR" sz="11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, </a:t>
                      </a:r>
                      <a:r>
                        <a:rPr lang="ko-KR" altLang="en-US" sz="11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기술적 요인</a:t>
                      </a:r>
                      <a:r>
                        <a:rPr lang="en-US" altLang="ko-KR" sz="11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, </a:t>
                      </a:r>
                      <a:r>
                        <a:rPr lang="ko-KR" altLang="en-US" sz="11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매장량산출에 적용된 조건</a:t>
                      </a:r>
                      <a:r>
                        <a:rPr lang="en-US" altLang="ko-KR" sz="11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, Feasibility Study, </a:t>
                      </a:r>
                      <a:r>
                        <a:rPr lang="ko-KR" altLang="en-US" sz="11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상업적 개발여부 검토</a:t>
                      </a:r>
                      <a:endParaRPr lang="ko-KR" alt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 </a:t>
                      </a:r>
                      <a:r>
                        <a:rPr lang="en-US" altLang="ko-KR" sz="11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· </a:t>
                      </a:r>
                      <a:r>
                        <a:rPr lang="ko-KR" altLang="en-US" sz="11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각 전문위원의 주제에 대하여 청문회를 개최</a:t>
                      </a:r>
                      <a:r>
                        <a:rPr lang="en-US" altLang="ko-KR" sz="11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, </a:t>
                      </a:r>
                      <a:r>
                        <a:rPr lang="ko-KR" altLang="en-US" sz="11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관련 기관과 기업들이 참여</a:t>
                      </a:r>
                      <a:endParaRPr lang="ko-KR" alt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 </a:t>
                      </a:r>
                      <a:r>
                        <a:rPr lang="en-US" altLang="ko-KR" sz="11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· </a:t>
                      </a:r>
                      <a:r>
                        <a:rPr lang="ko-KR" altLang="en-US" sz="11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결론은 전문위원의 다수의견에 따라 결정</a:t>
                      </a:r>
                      <a:endParaRPr lang="ko-KR" alt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 </a:t>
                      </a:r>
                      <a:r>
                        <a:rPr lang="en-US" altLang="ko-KR" sz="11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· </a:t>
                      </a:r>
                      <a:r>
                        <a:rPr lang="ko-KR" altLang="en-US" sz="11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이후 지하이용에 대한 연방당국의 승인</a:t>
                      </a:r>
                      <a:r>
                        <a:rPr lang="en-US" altLang="ko-KR" sz="11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(Approval by Federal Agency for Subsoil Use) </a:t>
                      </a:r>
                      <a:endParaRPr lang="en-US" altLang="ko-KR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13" marR="93013" marT="46507" marB="46507">
                    <a:lnL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5282816"/>
                  </a:ext>
                </a:extLst>
              </a:tr>
              <a:tr h="510135">
                <a:tc rowSpan="3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i="0" u="none" strike="noStrike">
                          <a:solidFill>
                            <a:srgbClr val="3A3A3A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34" charset="-127"/>
                          <a:cs typeface="굴림" panose="020B0600000101010101" pitchFamily="34" charset="-127"/>
                        </a:rPr>
                        <a:t>지질학적 매장량</a:t>
                      </a:r>
                      <a:endParaRPr lang="ko-KR" alt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13" marR="93013" marT="46507" marB="46507">
                    <a:lnL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i="0" u="none" strike="noStrike">
                          <a:solidFill>
                            <a:srgbClr val="3A3A3A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C1</a:t>
                      </a:r>
                      <a:endParaRPr lang="en-US" altLang="ko-KR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93" marR="64593" marT="64593" marB="64593" anchor="ctr">
                    <a:lnL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i="0" u="none" strike="noStrike">
                          <a:solidFill>
                            <a:srgbClr val="3A3A3A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74,321</a:t>
                      </a:r>
                      <a:endParaRPr lang="ko-KR" alt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93" marR="64593" marT="64593" marB="64593" anchor="ctr">
                    <a:lnL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551924"/>
                  </a:ext>
                </a:extLst>
              </a:tr>
              <a:tr h="51013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i="0" u="none" strike="noStrike">
                          <a:solidFill>
                            <a:srgbClr val="3A3A3A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C2</a:t>
                      </a:r>
                      <a:endParaRPr lang="en-US" altLang="ko-KR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93" marR="64593" marT="64593" marB="64593" anchor="ctr">
                    <a:lnL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i="0" u="none" strike="noStrike">
                          <a:solidFill>
                            <a:srgbClr val="3A3A3A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320,025</a:t>
                      </a:r>
                      <a:endParaRPr lang="ko-KR" alt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93" marR="64593" marT="64593" marB="64593" anchor="ctr">
                    <a:lnL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963240"/>
                  </a:ext>
                </a:extLst>
              </a:tr>
              <a:tr h="51013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i="0" u="none" strike="noStrike">
                          <a:solidFill>
                            <a:srgbClr val="3A3A3A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34" charset="-127"/>
                          <a:cs typeface="굴림" panose="020B0600000101010101" pitchFamily="34" charset="-127"/>
                        </a:rPr>
                        <a:t>합계</a:t>
                      </a:r>
                      <a:endParaRPr lang="ko-KR" alt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93" marR="64593" marT="64593" marB="64593" anchor="ctr">
                    <a:lnL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i="0" u="none" strike="noStrike">
                          <a:solidFill>
                            <a:srgbClr val="3A3A3A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394,346</a:t>
                      </a:r>
                      <a:endParaRPr lang="ko-KR" alt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93" marR="64593" marT="64593" marB="64593" anchor="ctr">
                    <a:lnL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1339521"/>
                  </a:ext>
                </a:extLst>
              </a:tr>
              <a:tr h="510135">
                <a:tc rowSpan="3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i="0" u="none" strike="noStrike">
                          <a:solidFill>
                            <a:srgbClr val="3A3A3A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34" charset="-127"/>
                          <a:cs typeface="굴림" panose="020B0600000101010101" pitchFamily="34" charset="-127"/>
                        </a:rPr>
                        <a:t>회수가능</a:t>
                      </a:r>
                      <a:endParaRPr lang="ko-KR" alt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i="0" u="none" strike="noStrike">
                          <a:solidFill>
                            <a:srgbClr val="3A3A3A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(28%)</a:t>
                      </a:r>
                      <a:endParaRPr lang="ko-KR" alt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13" marR="93013" marT="46507" marB="46507">
                    <a:lnL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i="0" u="none" strike="noStrike">
                          <a:solidFill>
                            <a:srgbClr val="3A3A3A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C1</a:t>
                      </a:r>
                      <a:endParaRPr lang="en-US" altLang="ko-KR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93" marR="64593" marT="64593" marB="64593" anchor="ctr">
                    <a:lnL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i="0" u="none" strike="noStrike">
                          <a:solidFill>
                            <a:srgbClr val="3A3A3A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20,805</a:t>
                      </a:r>
                      <a:endParaRPr lang="ko-KR" alt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93" marR="64593" marT="64593" marB="64593" anchor="ctr">
                    <a:lnL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7026090"/>
                  </a:ext>
                </a:extLst>
              </a:tr>
              <a:tr h="51013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i="0" u="none" strike="noStrike">
                          <a:solidFill>
                            <a:srgbClr val="3A3A3A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C2</a:t>
                      </a:r>
                      <a:endParaRPr lang="en-US" altLang="ko-KR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93" marR="64593" marT="64593" marB="64593" anchor="ctr">
                    <a:lnL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i="0" u="none" strike="noStrike">
                          <a:solidFill>
                            <a:srgbClr val="3A3A3A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89,622</a:t>
                      </a:r>
                      <a:endParaRPr lang="ko-KR" alt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93" marR="64593" marT="64593" marB="64593" anchor="ctr">
                    <a:lnL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1115385"/>
                  </a:ext>
                </a:extLst>
              </a:tr>
              <a:tr h="51013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i="0" u="none" strike="noStrike">
                          <a:solidFill>
                            <a:srgbClr val="3A3A3A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34" charset="-127"/>
                          <a:cs typeface="굴림" panose="020B0600000101010101" pitchFamily="34" charset="-127"/>
                        </a:rPr>
                        <a:t>합계</a:t>
                      </a:r>
                      <a:endParaRPr lang="ko-KR" alt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93" marR="64593" marT="64593" marB="64593" anchor="ctr">
                    <a:lnL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i="0" u="none" strike="noStrike" dirty="0">
                          <a:solidFill>
                            <a:srgbClr val="3A3A3A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110,427</a:t>
                      </a:r>
                      <a:endParaRPr lang="ko-KR" alt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93" marR="64593" marT="64593" marB="64593" anchor="ctr">
                    <a:lnL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0591727"/>
                  </a:ext>
                </a:extLst>
              </a:tr>
            </a:tbl>
          </a:graphicData>
        </a:graphic>
      </p:graphicFrame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5BF0BC1-0489-214B-89D3-C39B8BC4E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4005" y="6041464"/>
            <a:ext cx="3196389" cy="62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87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8421C62E-364F-4C89-815F-5E48427D9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z="4000" dirty="0"/>
              <a:t>자회사 보유 광구 추정 매장량</a:t>
            </a:r>
            <a:endParaRPr lang="ko-KR" altLang="en-US" sz="40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C01BF5DF-0FA2-F844-87AA-7C5A4FB83918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http://</a:t>
            </a:r>
            <a:r>
              <a:rPr lang="en-US" dirty="0" err="1"/>
              <a:t>www.gdhl.co.kr</a:t>
            </a:r>
            <a:r>
              <a:rPr lang="en-US" dirty="0"/>
              <a:t>/</a:t>
            </a: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5BF0BC1-0489-214B-89D3-C39B8BC4E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4005" y="6041464"/>
            <a:ext cx="3196389" cy="6297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C9EBE24-EF81-284F-8793-360D3C26A52D}"/>
              </a:ext>
            </a:extLst>
          </p:cNvPr>
          <p:cNvSpPr txBox="1"/>
          <p:nvPr/>
        </p:nvSpPr>
        <p:spPr>
          <a:xfrm>
            <a:off x="838200" y="1676826"/>
            <a:ext cx="6102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ko-KR" dirty="0"/>
              <a:t>2. </a:t>
            </a:r>
            <a:r>
              <a:rPr lang="ko-KR" altLang="ko-KR" dirty="0">
                <a:solidFill>
                  <a:srgbClr val="434343"/>
                </a:solidFill>
                <a:effectLst/>
                <a:ea typeface="맑은 고딕" panose="020B0503020000020004" pitchFamily="50" charset="-127"/>
                <a:cs typeface="굴림" panose="020B0600000101010101" pitchFamily="50" charset="-127"/>
              </a:rPr>
              <a:t>중국 </a:t>
            </a:r>
            <a:r>
              <a:rPr lang="ko-KR" altLang="ko-KR" dirty="0" err="1">
                <a:solidFill>
                  <a:srgbClr val="434343"/>
                </a:solidFill>
                <a:effectLst/>
                <a:ea typeface="맑은 고딕" panose="020B0503020000020004" pitchFamily="50" charset="-127"/>
                <a:cs typeface="굴림" panose="020B0600000101010101" pitchFamily="50" charset="-127"/>
              </a:rPr>
              <a:t>시노펙</a:t>
            </a:r>
            <a:r>
              <a:rPr lang="ko-KR" altLang="ko-KR" dirty="0">
                <a:solidFill>
                  <a:srgbClr val="434343"/>
                </a:solidFill>
                <a:effectLst/>
                <a:ea typeface="맑은 고딕" panose="020B0503020000020004" pitchFamily="50" charset="-127"/>
                <a:cs typeface="굴림" panose="020B0600000101010101" pitchFamily="50" charset="-127"/>
              </a:rPr>
              <a:t> </a:t>
            </a:r>
            <a:r>
              <a:rPr lang="ko-KR" altLang="ko-KR" dirty="0" err="1">
                <a:solidFill>
                  <a:srgbClr val="434343"/>
                </a:solidFill>
                <a:effectLst/>
                <a:ea typeface="맑은 고딕" panose="020B0503020000020004" pitchFamily="50" charset="-127"/>
                <a:cs typeface="굴림" panose="020B0600000101010101" pitchFamily="50" charset="-127"/>
              </a:rPr>
              <a:t>SPS의</a:t>
            </a:r>
            <a:r>
              <a:rPr lang="ko-KR" altLang="ko-KR" dirty="0">
                <a:solidFill>
                  <a:srgbClr val="434343"/>
                </a:solidFill>
                <a:effectLst/>
                <a:ea typeface="맑은 고딕" panose="020B0503020000020004" pitchFamily="50" charset="-127"/>
                <a:cs typeface="굴림" panose="020B0600000101010101" pitchFamily="50" charset="-127"/>
              </a:rPr>
              <a:t> 평가 매장량 (2012. 10)</a:t>
            </a:r>
            <a:endParaRPr lang="ko-KR" altLang="en-US" dirty="0"/>
          </a:p>
        </p:txBody>
      </p:sp>
      <p:graphicFrame>
        <p:nvGraphicFramePr>
          <p:cNvPr id="13" name="표 7">
            <a:extLst>
              <a:ext uri="{FF2B5EF4-FFF2-40B4-BE49-F238E27FC236}">
                <a16:creationId xmlns:a16="http://schemas.microsoft.com/office/drawing/2014/main" id="{0A832957-408A-ED45-9DED-A7E686018B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3410247"/>
              </p:ext>
            </p:extLst>
          </p:nvPr>
        </p:nvGraphicFramePr>
        <p:xfrm>
          <a:off x="838199" y="2188563"/>
          <a:ext cx="10535654" cy="3963026"/>
        </p:xfrm>
        <a:graphic>
          <a:graphicData uri="http://schemas.openxmlformats.org/drawingml/2006/table">
            <a:tbl>
              <a:tblPr/>
              <a:tblGrid>
                <a:gridCol w="1581312">
                  <a:extLst>
                    <a:ext uri="{9D8B030D-6E8A-4147-A177-3AD203B41FA5}">
                      <a16:colId xmlns:a16="http://schemas.microsoft.com/office/drawing/2014/main" val="1732311703"/>
                    </a:ext>
                  </a:extLst>
                </a:gridCol>
                <a:gridCol w="1239932">
                  <a:extLst>
                    <a:ext uri="{9D8B030D-6E8A-4147-A177-3AD203B41FA5}">
                      <a16:colId xmlns:a16="http://schemas.microsoft.com/office/drawing/2014/main" val="945467813"/>
                    </a:ext>
                  </a:extLst>
                </a:gridCol>
                <a:gridCol w="2256007">
                  <a:extLst>
                    <a:ext uri="{9D8B030D-6E8A-4147-A177-3AD203B41FA5}">
                      <a16:colId xmlns:a16="http://schemas.microsoft.com/office/drawing/2014/main" val="3998363674"/>
                    </a:ext>
                  </a:extLst>
                </a:gridCol>
                <a:gridCol w="5458403">
                  <a:extLst>
                    <a:ext uri="{9D8B030D-6E8A-4147-A177-3AD203B41FA5}">
                      <a16:colId xmlns:a16="http://schemas.microsoft.com/office/drawing/2014/main" val="3231874736"/>
                    </a:ext>
                  </a:extLst>
                </a:gridCol>
              </a:tblGrid>
              <a:tr h="421634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7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34" charset="-127"/>
                          <a:cs typeface="굴림" panose="020B0600000101010101" pitchFamily="34" charset="-127"/>
                        </a:rPr>
                        <a:t>매장량구분</a:t>
                      </a:r>
                      <a:endParaRPr lang="ko-KR" alt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783" marR="87783" marT="87783" marB="87783" anchor="ctr">
                    <a:lnL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5C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7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34" charset="-127"/>
                          <a:cs typeface="굴림" panose="020B0600000101010101" pitchFamily="34" charset="-127"/>
                        </a:rPr>
                        <a:t>등급</a:t>
                      </a:r>
                      <a:endParaRPr lang="ko-KR" altLang="en-US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783" marR="87783" marT="87783" marB="87783" anchor="ctr">
                    <a:lnL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5C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7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34" charset="-127"/>
                          <a:cs typeface="굴림" panose="020B0600000101010101" pitchFamily="34" charset="-127"/>
                        </a:rPr>
                        <a:t>매장량</a:t>
                      </a:r>
                      <a:r>
                        <a:rPr lang="en-US" altLang="ko-KR" sz="17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34" charset="-127"/>
                          <a:cs typeface="굴림" panose="020B0600000101010101" pitchFamily="34" charset="-127"/>
                        </a:rPr>
                        <a:t>(</a:t>
                      </a:r>
                      <a:r>
                        <a:rPr lang="ko-KR" altLang="en-US" sz="17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34" charset="-127"/>
                          <a:cs typeface="굴림" panose="020B0600000101010101" pitchFamily="34" charset="-127"/>
                        </a:rPr>
                        <a:t>천배럴</a:t>
                      </a:r>
                      <a:r>
                        <a:rPr lang="en-US" altLang="ko-KR" sz="17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34" charset="-127"/>
                          <a:cs typeface="굴림" panose="020B0600000101010101" pitchFamily="34" charset="-127"/>
                        </a:rPr>
                        <a:t>)</a:t>
                      </a:r>
                      <a:endParaRPr lang="ko-KR" altLang="en-US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783" marR="87783" marT="87783" marB="87783" anchor="ctr">
                    <a:lnL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5C5C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l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700" b="0" i="0" u="none" strike="noStrike" dirty="0" err="1">
                          <a:effectLst/>
                          <a:latin typeface="Arial" panose="020B0604020202020204" pitchFamily="34" charset="0"/>
                          <a:ea typeface="맑은 고딕" panose="020B0503020000020004" pitchFamily="34" charset="-127"/>
                          <a:cs typeface="굴림" panose="020B0600000101010101" pitchFamily="34" charset="-127"/>
                        </a:rPr>
                        <a:t>시노펙</a:t>
                      </a:r>
                      <a:r>
                        <a:rPr lang="ko-KR" altLang="en-US" sz="1700" b="0" i="0" u="none" strike="noStrike" dirty="0">
                          <a:effectLst/>
                          <a:latin typeface="Arial" panose="020B0604020202020204" pitchFamily="34" charset="0"/>
                          <a:ea typeface="맑은 고딕" panose="020B0503020000020004" pitchFamily="34" charset="-127"/>
                          <a:cs typeface="굴림" panose="020B0600000101010101" pitchFamily="34" charset="-127"/>
                        </a:rPr>
                        <a:t> </a:t>
                      </a:r>
                      <a:r>
                        <a:rPr lang="en-US" altLang="ko-KR" sz="1700" b="0" i="0" u="none" strike="noStrike" dirty="0">
                          <a:effectLst/>
                          <a:latin typeface="Arial" panose="020B0604020202020204" pitchFamily="34" charset="0"/>
                          <a:ea typeface="맑은 고딕" panose="020B0503020000020004" pitchFamily="34" charset="-127"/>
                          <a:cs typeface="굴림" panose="020B0600000101010101" pitchFamily="34" charset="-127"/>
                        </a:rPr>
                        <a:t>SPS </a:t>
                      </a:r>
                      <a:r>
                        <a:rPr lang="ko-KR" altLang="en-US" sz="1700" b="0" i="0" u="none" strike="noStrike" dirty="0">
                          <a:effectLst/>
                          <a:latin typeface="Arial" panose="020B0604020202020204" pitchFamily="34" charset="0"/>
                          <a:ea typeface="맑은 고딕" panose="020B0503020000020004" pitchFamily="34" charset="-127"/>
                          <a:cs typeface="굴림" panose="020B0600000101010101" pitchFamily="34" charset="-127"/>
                        </a:rPr>
                        <a:t>개요</a:t>
                      </a:r>
                      <a:endParaRPr lang="ko-KR" alt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7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 </a:t>
                      </a:r>
                      <a:endParaRPr lang="ko-KR" alt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7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- </a:t>
                      </a:r>
                      <a:r>
                        <a:rPr lang="ko-KR" altLang="en-US" sz="17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중국의 석유화학 종합업체인 </a:t>
                      </a:r>
                      <a:r>
                        <a:rPr lang="ko-KR" altLang="en-US" sz="1700" b="0" i="0" u="none" strike="noStrike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중국석유화공집단공사</a:t>
                      </a:r>
                      <a:r>
                        <a:rPr lang="ko-KR" altLang="en-US" sz="17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 </a:t>
                      </a:r>
                      <a:r>
                        <a:rPr lang="en-US" altLang="ko-KR" sz="17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(</a:t>
                      </a:r>
                      <a:r>
                        <a:rPr lang="ko-KR" altLang="en-US" sz="1700" b="0" i="0" u="none" strike="noStrike" dirty="0">
                          <a:effectLst/>
                          <a:latin typeface="Arial" panose="020B0604020202020204" pitchFamily="34" charset="0"/>
                          <a:ea typeface="바탕" panose="02030600000101010101" pitchFamily="18" charset="-127"/>
                          <a:cs typeface="바탕" panose="02030600000101010101" pitchFamily="18" charset="-127"/>
                        </a:rPr>
                        <a:t>中國石化</a:t>
                      </a:r>
                      <a:r>
                        <a:rPr lang="ko-KR" altLang="en-US" sz="1700" b="0" i="0" u="none" strike="noStrike" dirty="0">
                          <a:effectLst/>
                          <a:latin typeface="Arial" panose="020B0604020202020204" pitchFamily="34" charset="0"/>
                          <a:ea typeface="맑은 고딕" panose="020B0503020000020004" pitchFamily="34" charset="-127"/>
                          <a:cs typeface="맑은 고딕" panose="020B0503020000020004" pitchFamily="34" charset="-127"/>
                        </a:rPr>
                        <a:t>그룹</a:t>
                      </a:r>
                      <a:r>
                        <a:rPr lang="en-US" altLang="ko-KR" sz="17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, Sinopec Group. http://www.sinopecgroup.com/group/) </a:t>
                      </a:r>
                      <a:r>
                        <a:rPr lang="ko-KR" altLang="en-US" sz="17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산하의 승리유전회사</a:t>
                      </a:r>
                      <a:r>
                        <a:rPr lang="en-US" altLang="ko-KR" sz="17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.</a:t>
                      </a:r>
                      <a:endParaRPr lang="ko-KR" alt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7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 </a:t>
                      </a:r>
                      <a:endParaRPr lang="ko-KR" alt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7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- </a:t>
                      </a:r>
                      <a:r>
                        <a:rPr lang="ko-KR" altLang="en-US" sz="17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중국에서 </a:t>
                      </a:r>
                      <a:r>
                        <a:rPr lang="en-US" altLang="ko-KR" sz="17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2</a:t>
                      </a:r>
                      <a:r>
                        <a:rPr lang="ko-KR" altLang="en-US" sz="17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번째로 큰 </a:t>
                      </a:r>
                      <a:r>
                        <a:rPr lang="ko-KR" altLang="en-US" sz="1700" b="0" i="0" u="none" strike="noStrike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보하이만</a:t>
                      </a:r>
                      <a:r>
                        <a:rPr lang="ko-KR" altLang="en-US" sz="17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 승리유전에서 일 </a:t>
                      </a:r>
                      <a:r>
                        <a:rPr lang="en-US" altLang="ko-KR" sz="17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65</a:t>
                      </a:r>
                      <a:r>
                        <a:rPr lang="ko-KR" altLang="en-US" sz="17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만 배럴의 석유를 생산하고 있으며 현재까지 약 </a:t>
                      </a:r>
                      <a:r>
                        <a:rPr lang="en-US" altLang="ko-KR" sz="17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75</a:t>
                      </a:r>
                      <a:r>
                        <a:rPr lang="ko-KR" altLang="en-US" sz="17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억 배럴의 석유를 생산함</a:t>
                      </a:r>
                      <a:r>
                        <a:rPr lang="en-US" altLang="ko-KR" sz="17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.</a:t>
                      </a:r>
                      <a:endParaRPr lang="ko-KR" alt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7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 </a:t>
                      </a:r>
                      <a:endParaRPr lang="ko-KR" alt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7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- </a:t>
                      </a:r>
                      <a:r>
                        <a:rPr lang="ko-KR" altLang="en-US" sz="1700" b="0" i="0" u="none" strike="noStrike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보하이만</a:t>
                      </a:r>
                      <a:r>
                        <a:rPr lang="ko-KR" altLang="en-US" sz="17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 </a:t>
                      </a:r>
                      <a:r>
                        <a:rPr lang="ko-KR" altLang="en-US" sz="1700" b="0" i="0" u="none" strike="noStrike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유전개발외에</a:t>
                      </a:r>
                      <a:r>
                        <a:rPr lang="ko-KR" altLang="en-US" sz="17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 해외 유전개발 엔지니어링 사업을 전개하고 있음</a:t>
                      </a:r>
                      <a:endParaRPr lang="ko-KR" alt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79" marR="89779" marT="44890" marB="44890">
                    <a:lnL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1752254"/>
                  </a:ext>
                </a:extLst>
              </a:tr>
              <a:tr h="421634">
                <a:tc rowSpan="3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700" b="0" i="0" u="none" strike="noStrike">
                          <a:solidFill>
                            <a:srgbClr val="3A3A3A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34" charset="-127"/>
                          <a:cs typeface="굴림" panose="020B0600000101010101" pitchFamily="34" charset="-127"/>
                        </a:rPr>
                        <a:t>지질학적 매장량</a:t>
                      </a:r>
                      <a:endParaRPr lang="ko-KR" altLang="en-US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79" marR="89779" marT="44890" marB="44890">
                    <a:lnL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700" b="0" i="0" u="none" strike="noStrike">
                          <a:solidFill>
                            <a:srgbClr val="3A3A3A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C1</a:t>
                      </a:r>
                      <a:endParaRPr lang="en-US" altLang="ko-KR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783" marR="87783" marT="87783" marB="87783" anchor="ctr">
                    <a:lnL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700" b="0" i="0" u="none" strike="noStrike" dirty="0">
                          <a:solidFill>
                            <a:srgbClr val="3A3A3A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59,619</a:t>
                      </a:r>
                      <a:endParaRPr lang="ko-KR" alt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783" marR="87783" marT="87783" marB="87783" anchor="ctr">
                    <a:lnL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8404431"/>
                  </a:ext>
                </a:extLst>
              </a:tr>
              <a:tr h="42163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700" b="0" i="0" u="none" strike="noStrike">
                          <a:solidFill>
                            <a:srgbClr val="3A3A3A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C2</a:t>
                      </a:r>
                      <a:endParaRPr lang="en-US" altLang="ko-KR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783" marR="87783" marT="87783" marB="87783" anchor="ctr">
                    <a:lnL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700" b="0" i="0" u="none" strike="noStrike" dirty="0">
                          <a:solidFill>
                            <a:srgbClr val="3A3A3A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264,494</a:t>
                      </a:r>
                      <a:endParaRPr lang="ko-KR" alt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783" marR="87783" marT="87783" marB="87783" anchor="ctr">
                    <a:lnL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9760677"/>
                  </a:ext>
                </a:extLst>
              </a:tr>
              <a:tr h="42163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700" b="0" i="0" u="none" strike="noStrike">
                          <a:solidFill>
                            <a:srgbClr val="3A3A3A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34" charset="-127"/>
                          <a:cs typeface="굴림" panose="020B0600000101010101" pitchFamily="34" charset="-127"/>
                        </a:rPr>
                        <a:t>합계</a:t>
                      </a:r>
                      <a:endParaRPr lang="ko-KR" altLang="en-US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783" marR="87783" marT="87783" marB="87783" anchor="ctr">
                    <a:lnL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700" b="0" i="0" u="none" strike="noStrike">
                          <a:solidFill>
                            <a:srgbClr val="3A3A3A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324,113</a:t>
                      </a:r>
                      <a:endParaRPr lang="ko-KR" altLang="en-US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783" marR="87783" marT="87783" marB="87783" anchor="ctr">
                    <a:lnL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3409652"/>
                  </a:ext>
                </a:extLst>
              </a:tr>
              <a:tr h="421634">
                <a:tc rowSpan="3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700" b="0" i="0" u="none" strike="noStrike" dirty="0">
                          <a:solidFill>
                            <a:srgbClr val="3A3A3A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34" charset="-127"/>
                          <a:cs typeface="굴림" panose="020B0600000101010101" pitchFamily="34" charset="-127"/>
                        </a:rPr>
                        <a:t>회수가능</a:t>
                      </a:r>
                      <a:endParaRPr lang="ko-KR" alt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79" marR="89779" marT="44890" marB="44890">
                    <a:lnL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700" b="0" i="0" u="none" strike="noStrike">
                          <a:solidFill>
                            <a:srgbClr val="3A3A3A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C1</a:t>
                      </a:r>
                      <a:endParaRPr lang="en-US" altLang="ko-KR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783" marR="87783" marT="87783" marB="87783" anchor="ctr">
                    <a:lnL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700" b="0" i="0" u="none" strike="noStrike" dirty="0" err="1">
                          <a:solidFill>
                            <a:srgbClr val="3A3A3A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34" charset="-127"/>
                          <a:cs typeface="굴림" panose="020B0600000101010101" pitchFamily="34" charset="-127"/>
                        </a:rPr>
                        <a:t>수평정</a:t>
                      </a:r>
                      <a:r>
                        <a:rPr lang="ko-KR" altLang="en-US" sz="1700" b="0" i="0" u="none" strike="noStrike" dirty="0">
                          <a:solidFill>
                            <a:srgbClr val="3A3A3A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34" charset="-127"/>
                          <a:cs typeface="굴림" panose="020B0600000101010101" pitchFamily="34" charset="-127"/>
                        </a:rPr>
                        <a:t> 시추 후까지 평가 유보</a:t>
                      </a:r>
                      <a:endParaRPr lang="ko-KR" alt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79" marR="89779" marT="44890" marB="44890" anchor="ctr">
                    <a:lnL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6740209"/>
                  </a:ext>
                </a:extLst>
              </a:tr>
              <a:tr h="42163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700" b="0" i="0" u="none" strike="noStrike">
                          <a:solidFill>
                            <a:srgbClr val="3A3A3A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굴림" panose="020B0600000101010101" pitchFamily="34" charset="-127"/>
                        </a:rPr>
                        <a:t>C2</a:t>
                      </a:r>
                      <a:endParaRPr lang="en-US" altLang="ko-KR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783" marR="87783" marT="87783" marB="87783" anchor="ctr">
                    <a:lnL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4200061"/>
                  </a:ext>
                </a:extLst>
              </a:tr>
              <a:tr h="99906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700" b="0" i="0" u="none" strike="noStrike" dirty="0">
                          <a:solidFill>
                            <a:srgbClr val="3A3A3A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34" charset="-127"/>
                          <a:cs typeface="굴림" panose="020B0600000101010101" pitchFamily="34" charset="-127"/>
                        </a:rPr>
                        <a:t>합계</a:t>
                      </a:r>
                      <a:endParaRPr lang="ko-KR" alt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783" marR="87783" marT="87783" marB="87783" anchor="ctr">
                    <a:lnL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6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E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2294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3364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8421C62E-364F-4C89-815F-5E48427D9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z="4000" dirty="0"/>
              <a:t>자회사 보유 광구 추정 매장량</a:t>
            </a:r>
            <a:endParaRPr lang="ko-KR" altLang="en-US" sz="40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C01BF5DF-0FA2-F844-87AA-7C5A4FB83918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http://</a:t>
            </a:r>
            <a:r>
              <a:rPr lang="en-US" dirty="0" err="1"/>
              <a:t>www.gdhl.co.kr</a:t>
            </a:r>
            <a:r>
              <a:rPr lang="en-US" dirty="0"/>
              <a:t>/</a:t>
            </a: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5BF0BC1-0489-214B-89D3-C39B8BC4E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4005" y="6041464"/>
            <a:ext cx="3196389" cy="6297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7361A80-A097-844A-88CD-60FAE4617DED}"/>
              </a:ext>
            </a:extLst>
          </p:cNvPr>
          <p:cNvSpPr txBox="1"/>
          <p:nvPr/>
        </p:nvSpPr>
        <p:spPr>
          <a:xfrm>
            <a:off x="838199" y="1676826"/>
            <a:ext cx="10359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ko-KR" dirty="0"/>
              <a:t>3. </a:t>
            </a:r>
            <a:r>
              <a:rPr lang="ko-KR" altLang="ko-KR" dirty="0">
                <a:solidFill>
                  <a:srgbClr val="434343"/>
                </a:solidFill>
                <a:effectLst/>
                <a:ea typeface="맑은 고딕" panose="020B0503020000020004" pitchFamily="50" charset="-127"/>
                <a:cs typeface="굴림" panose="020B0600000101010101" pitchFamily="50" charset="-127"/>
              </a:rPr>
              <a:t>미국 Ryder </a:t>
            </a:r>
            <a:r>
              <a:rPr lang="ko-KR" altLang="ko-KR" dirty="0" err="1">
                <a:solidFill>
                  <a:srgbClr val="434343"/>
                </a:solidFill>
                <a:effectLst/>
                <a:ea typeface="맑은 고딕" panose="020B0503020000020004" pitchFamily="50" charset="-127"/>
                <a:cs typeface="굴림" panose="020B0600000101010101" pitchFamily="50" charset="-127"/>
              </a:rPr>
              <a:t>Scott</a:t>
            </a:r>
            <a:r>
              <a:rPr lang="ko-KR" altLang="ko-KR" dirty="0">
                <a:solidFill>
                  <a:srgbClr val="434343"/>
                </a:solidFill>
                <a:effectLst/>
                <a:ea typeface="맑은 고딕" panose="020B0503020000020004" pitchFamily="50" charset="-127"/>
                <a:cs typeface="굴림" panose="020B0600000101010101" pitchFamily="50" charset="-127"/>
              </a:rPr>
              <a:t> Company의 평가 매장량(2013. 12)</a:t>
            </a:r>
            <a:r>
              <a:rPr lang="en-US" altLang="ko-KR" dirty="0">
                <a:solidFill>
                  <a:srgbClr val="434343"/>
                </a:solidFill>
                <a:effectLst/>
                <a:ea typeface="맑은 고딕" panose="020B0503020000020004" pitchFamily="50" charset="-127"/>
                <a:cs typeface="굴림" panose="020B0600000101010101" pitchFamily="50" charset="-127"/>
              </a:rPr>
              <a:t>                                             </a:t>
            </a:r>
            <a:r>
              <a:rPr lang="en-US" altLang="ko-KR" baseline="-25000" dirty="0">
                <a:solidFill>
                  <a:srgbClr val="434343"/>
                </a:solidFill>
                <a:effectLst/>
                <a:ea typeface="맑은 고딕" panose="020B0503020000020004" pitchFamily="50" charset="-127"/>
                <a:cs typeface="굴림" panose="020B0600000101010101" pitchFamily="50" charset="-127"/>
              </a:rPr>
              <a:t>(</a:t>
            </a:r>
            <a:r>
              <a:rPr lang="ko-KR" altLang="en-US" baseline="-25000" dirty="0">
                <a:solidFill>
                  <a:srgbClr val="434343"/>
                </a:solidFill>
                <a:effectLst/>
                <a:ea typeface="맑은 고딕" panose="020B0503020000020004" pitchFamily="50" charset="-127"/>
                <a:cs typeface="굴림" panose="020B0600000101010101" pitchFamily="50" charset="-127"/>
              </a:rPr>
              <a:t>단위</a:t>
            </a:r>
            <a:r>
              <a:rPr lang="en-US" altLang="ko-KR" baseline="-25000" dirty="0">
                <a:solidFill>
                  <a:srgbClr val="434343"/>
                </a:solidFill>
                <a:effectLst/>
                <a:ea typeface="맑은 고딕" panose="020B0503020000020004" pitchFamily="50" charset="-127"/>
                <a:cs typeface="굴림" panose="020B0600000101010101" pitchFamily="50" charset="-127"/>
              </a:rPr>
              <a:t>:</a:t>
            </a:r>
            <a:r>
              <a:rPr lang="ko-KR" altLang="en-US" baseline="-25000" dirty="0" err="1">
                <a:solidFill>
                  <a:srgbClr val="434343"/>
                </a:solidFill>
                <a:effectLst/>
                <a:ea typeface="맑은 고딕" panose="020B0503020000020004" pitchFamily="50" charset="-127"/>
                <a:cs typeface="굴림" panose="020B0600000101010101" pitchFamily="50" charset="-127"/>
              </a:rPr>
              <a:t>천배럴</a:t>
            </a:r>
            <a:r>
              <a:rPr lang="en-US" altLang="ko-KR" baseline="-25000" dirty="0">
                <a:solidFill>
                  <a:srgbClr val="434343"/>
                </a:solidFill>
                <a:effectLst/>
                <a:ea typeface="맑은 고딕" panose="020B0503020000020004" pitchFamily="50" charset="-127"/>
                <a:cs typeface="굴림" panose="020B0600000101010101" pitchFamily="50" charset="-127"/>
              </a:rPr>
              <a:t>)</a:t>
            </a:r>
            <a:endParaRPr lang="ko-KR" altLang="en-US" baseline="-25000" dirty="0"/>
          </a:p>
        </p:txBody>
      </p:sp>
      <p:graphicFrame>
        <p:nvGraphicFramePr>
          <p:cNvPr id="15" name="표 2">
            <a:extLst>
              <a:ext uri="{FF2B5EF4-FFF2-40B4-BE49-F238E27FC236}">
                <a16:creationId xmlns:a16="http://schemas.microsoft.com/office/drawing/2014/main" id="{CB24632B-C04D-6546-94D2-A0F7B1A7FC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9208815"/>
              </p:ext>
            </p:extLst>
          </p:nvPr>
        </p:nvGraphicFramePr>
        <p:xfrm>
          <a:off x="994156" y="2151089"/>
          <a:ext cx="10203695" cy="4082832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574889">
                  <a:extLst>
                    <a:ext uri="{9D8B030D-6E8A-4147-A177-3AD203B41FA5}">
                      <a16:colId xmlns:a16="http://schemas.microsoft.com/office/drawing/2014/main" val="3566869652"/>
                    </a:ext>
                  </a:extLst>
                </a:gridCol>
                <a:gridCol w="1277738">
                  <a:extLst>
                    <a:ext uri="{9D8B030D-6E8A-4147-A177-3AD203B41FA5}">
                      <a16:colId xmlns:a16="http://schemas.microsoft.com/office/drawing/2014/main" val="3074830551"/>
                    </a:ext>
                  </a:extLst>
                </a:gridCol>
                <a:gridCol w="2496520">
                  <a:extLst>
                    <a:ext uri="{9D8B030D-6E8A-4147-A177-3AD203B41FA5}">
                      <a16:colId xmlns:a16="http://schemas.microsoft.com/office/drawing/2014/main" val="2447258094"/>
                    </a:ext>
                  </a:extLst>
                </a:gridCol>
                <a:gridCol w="1951377">
                  <a:extLst>
                    <a:ext uri="{9D8B030D-6E8A-4147-A177-3AD203B41FA5}">
                      <a16:colId xmlns:a16="http://schemas.microsoft.com/office/drawing/2014/main" val="3824043986"/>
                    </a:ext>
                  </a:extLst>
                </a:gridCol>
                <a:gridCol w="1938843">
                  <a:extLst>
                    <a:ext uri="{9D8B030D-6E8A-4147-A177-3AD203B41FA5}">
                      <a16:colId xmlns:a16="http://schemas.microsoft.com/office/drawing/2014/main" val="1967417008"/>
                    </a:ext>
                  </a:extLst>
                </a:gridCol>
                <a:gridCol w="964328">
                  <a:extLst>
                    <a:ext uri="{9D8B030D-6E8A-4147-A177-3AD203B41FA5}">
                      <a16:colId xmlns:a16="http://schemas.microsoft.com/office/drawing/2014/main" val="910710391"/>
                    </a:ext>
                  </a:extLst>
                </a:gridCol>
              </a:tblGrid>
              <a:tr h="303839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u="none" strike="noStrike" dirty="0">
                          <a:solidFill>
                            <a:srgbClr val="FFFFFF"/>
                          </a:solidFill>
                          <a:effectLst/>
                        </a:rPr>
                        <a:t>매장량 구분</a:t>
                      </a:r>
                      <a:endParaRPr lang="ko-KR" alt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u="none" strike="noStrike" dirty="0">
                          <a:solidFill>
                            <a:srgbClr val="FFFFFF"/>
                          </a:solidFill>
                          <a:effectLst/>
                        </a:rPr>
                        <a:t>등급</a:t>
                      </a:r>
                      <a:endParaRPr lang="ko-KR" alt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u="none" strike="noStrike" dirty="0">
                          <a:solidFill>
                            <a:srgbClr val="FFFFFF"/>
                          </a:solidFill>
                          <a:effectLst/>
                        </a:rPr>
                        <a:t>러시아 </a:t>
                      </a:r>
                      <a:r>
                        <a:rPr lang="ko-KR" altLang="en-US" sz="1100" b="0" u="none" strike="noStrike" dirty="0" err="1">
                          <a:solidFill>
                            <a:srgbClr val="FFFFFF"/>
                          </a:solidFill>
                          <a:effectLst/>
                        </a:rPr>
                        <a:t>국가매장량</a:t>
                      </a:r>
                      <a:r>
                        <a:rPr lang="ko-KR" altLang="en-US" sz="1100" b="0" u="none" strike="noStrike" dirty="0">
                          <a:solidFill>
                            <a:srgbClr val="FFFFFF"/>
                          </a:solidFill>
                          <a:effectLst/>
                        </a:rPr>
                        <a:t> 위원회</a:t>
                      </a:r>
                      <a:endParaRPr lang="ko-KR" alt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u="none" strike="noStrike" dirty="0">
                          <a:solidFill>
                            <a:srgbClr val="FFFFFF"/>
                          </a:solidFill>
                          <a:effectLst/>
                        </a:rPr>
                        <a:t>중국 </a:t>
                      </a:r>
                      <a:r>
                        <a:rPr lang="ko-KR" altLang="en-US" sz="1100" b="0" u="none" strike="noStrike" dirty="0" err="1">
                          <a:solidFill>
                            <a:srgbClr val="FFFFFF"/>
                          </a:solidFill>
                          <a:effectLst/>
                        </a:rPr>
                        <a:t>시노펙</a:t>
                      </a:r>
                      <a:r>
                        <a:rPr lang="ko-KR" altLang="en-US" sz="1100" b="0" u="none" strike="noStrike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en-US" altLang="ko-KR" sz="1100" b="0" u="none" strike="noStrike" dirty="0">
                          <a:solidFill>
                            <a:srgbClr val="FFFFFF"/>
                          </a:solidFill>
                          <a:effectLst/>
                        </a:rPr>
                        <a:t>SPS</a:t>
                      </a:r>
                      <a:endParaRPr lang="en-US" altLang="ko-KR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u="none" strike="noStrike" dirty="0">
                          <a:solidFill>
                            <a:srgbClr val="FFFFFF"/>
                          </a:solidFill>
                          <a:effectLst/>
                        </a:rPr>
                        <a:t>미국 </a:t>
                      </a:r>
                      <a:r>
                        <a:rPr lang="en-US" altLang="ko-KR" sz="1100" b="0" u="none" strike="noStrike" dirty="0">
                          <a:solidFill>
                            <a:srgbClr val="FFFFFF"/>
                          </a:solidFill>
                          <a:effectLst/>
                        </a:rPr>
                        <a:t>Ryder Scott</a:t>
                      </a:r>
                      <a:endParaRPr lang="en-US" altLang="ko-KR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u="none" strike="noStrike" dirty="0">
                          <a:solidFill>
                            <a:srgbClr val="FFFFFF"/>
                          </a:solidFill>
                          <a:effectLst/>
                        </a:rPr>
                        <a:t>비고</a:t>
                      </a:r>
                      <a:endParaRPr lang="ko-KR" alt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9289268"/>
                  </a:ext>
                </a:extLst>
              </a:tr>
              <a:tr h="303839">
                <a:tc rowSpan="6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u="none" strike="noStrike" dirty="0">
                          <a:solidFill>
                            <a:srgbClr val="3A3A3A"/>
                          </a:solidFill>
                          <a:effectLst/>
                        </a:rPr>
                        <a:t>지질학적 매장량 </a:t>
                      </a:r>
                      <a:r>
                        <a:rPr lang="en-US" altLang="ko-KR" sz="1100" b="0" u="none" strike="noStrike" dirty="0">
                          <a:solidFill>
                            <a:srgbClr val="3A3A3A"/>
                          </a:solidFill>
                          <a:effectLst/>
                        </a:rPr>
                        <a:t>/ </a:t>
                      </a:r>
                      <a:r>
                        <a:rPr lang="ko-KR" altLang="en-US" sz="1100" b="0" u="none" strike="noStrike" dirty="0" err="1">
                          <a:solidFill>
                            <a:srgbClr val="3A3A3A"/>
                          </a:solidFill>
                          <a:effectLst/>
                        </a:rPr>
                        <a:t>발견잠재</a:t>
                      </a:r>
                      <a:r>
                        <a:rPr lang="ko-KR" altLang="en-US" sz="1100" b="0" u="none" strike="noStrike" dirty="0">
                          <a:solidFill>
                            <a:srgbClr val="3A3A3A"/>
                          </a:solidFill>
                          <a:effectLst/>
                        </a:rPr>
                        <a:t> </a:t>
                      </a:r>
                      <a:r>
                        <a:rPr lang="ko-KR" altLang="en-US" sz="1100" b="0" u="none" strike="noStrike" dirty="0" err="1">
                          <a:solidFill>
                            <a:srgbClr val="3A3A3A"/>
                          </a:solidFill>
                          <a:effectLst/>
                        </a:rPr>
                        <a:t>자원량</a:t>
                      </a:r>
                      <a:endParaRPr lang="ko-KR" alt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21" marR="87321" marT="43660" marB="43660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u="none" strike="noStrike" dirty="0">
                          <a:solidFill>
                            <a:srgbClr val="3A3A3A"/>
                          </a:solidFill>
                          <a:effectLst/>
                        </a:rPr>
                        <a:t>1P</a:t>
                      </a:r>
                      <a:endParaRPr lang="en-US" altLang="ko-KR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u="none" strike="noStrike" dirty="0">
                          <a:solidFill>
                            <a:srgbClr val="3A3A3A"/>
                          </a:solidFill>
                          <a:effectLst/>
                        </a:rPr>
                        <a:t> </a:t>
                      </a:r>
                      <a:endParaRPr lang="ko-KR" alt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u="none" strike="noStrike" dirty="0">
                          <a:solidFill>
                            <a:srgbClr val="3A3A3A"/>
                          </a:solidFill>
                          <a:effectLst/>
                        </a:rPr>
                        <a:t> </a:t>
                      </a:r>
                      <a:endParaRPr lang="ko-KR" alt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u="none" strike="noStrike" dirty="0">
                          <a:solidFill>
                            <a:srgbClr val="3A3A3A"/>
                          </a:solidFill>
                          <a:effectLst/>
                        </a:rPr>
                        <a:t> </a:t>
                      </a:r>
                      <a:endParaRPr lang="ko-KR" alt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u="none" strike="noStrike">
                          <a:solidFill>
                            <a:srgbClr val="3A3A3A"/>
                          </a:solidFill>
                          <a:effectLst/>
                        </a:rPr>
                        <a:t> </a:t>
                      </a:r>
                      <a:endParaRPr lang="ko-KR" alt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extLst>
                  <a:ext uri="{0D108BD9-81ED-4DB2-BD59-A6C34878D82A}">
                    <a16:rowId xmlns:a16="http://schemas.microsoft.com/office/drawing/2014/main" val="1062205809"/>
                  </a:ext>
                </a:extLst>
              </a:tr>
              <a:tr h="30383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u="none" strike="noStrike" dirty="0">
                          <a:solidFill>
                            <a:srgbClr val="3A3A3A"/>
                          </a:solidFill>
                          <a:effectLst/>
                        </a:rPr>
                        <a:t>2P</a:t>
                      </a:r>
                      <a:endParaRPr lang="en-US" altLang="ko-KR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u="none" strike="noStrike">
                          <a:solidFill>
                            <a:srgbClr val="3A3A3A"/>
                          </a:solidFill>
                          <a:effectLst/>
                        </a:rPr>
                        <a:t> </a:t>
                      </a:r>
                      <a:endParaRPr lang="ko-KR" alt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u="none" strike="noStrike">
                          <a:solidFill>
                            <a:srgbClr val="3A3A3A"/>
                          </a:solidFill>
                          <a:effectLst/>
                        </a:rPr>
                        <a:t> </a:t>
                      </a:r>
                      <a:endParaRPr lang="ko-KR" alt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u="none" strike="noStrike" dirty="0">
                          <a:solidFill>
                            <a:srgbClr val="3A3A3A"/>
                          </a:solidFill>
                          <a:effectLst/>
                        </a:rPr>
                        <a:t> </a:t>
                      </a:r>
                      <a:endParaRPr lang="ko-KR" alt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u="none" strike="noStrike">
                          <a:solidFill>
                            <a:srgbClr val="3A3A3A"/>
                          </a:solidFill>
                          <a:effectLst/>
                        </a:rPr>
                        <a:t> </a:t>
                      </a:r>
                      <a:endParaRPr lang="ko-KR" alt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extLst>
                  <a:ext uri="{0D108BD9-81ED-4DB2-BD59-A6C34878D82A}">
                    <a16:rowId xmlns:a16="http://schemas.microsoft.com/office/drawing/2014/main" val="3803086418"/>
                  </a:ext>
                </a:extLst>
              </a:tr>
              <a:tr h="30383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u="none" strike="noStrike" dirty="0">
                          <a:solidFill>
                            <a:srgbClr val="3A3A3A"/>
                          </a:solidFill>
                          <a:effectLst/>
                        </a:rPr>
                        <a:t>3P</a:t>
                      </a:r>
                      <a:endParaRPr lang="en-US" altLang="ko-KR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u="none" strike="noStrike" dirty="0">
                          <a:solidFill>
                            <a:srgbClr val="3A3A3A"/>
                          </a:solidFill>
                          <a:effectLst/>
                        </a:rPr>
                        <a:t>394,346</a:t>
                      </a:r>
                      <a:endParaRPr lang="ko-KR" alt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u="none" strike="noStrike">
                          <a:solidFill>
                            <a:srgbClr val="3A3A3A"/>
                          </a:solidFill>
                          <a:effectLst/>
                        </a:rPr>
                        <a:t>324,113`</a:t>
                      </a:r>
                      <a:endParaRPr lang="ko-KR" alt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u="none" strike="noStrike" dirty="0">
                          <a:solidFill>
                            <a:srgbClr val="3A3A3A"/>
                          </a:solidFill>
                          <a:effectLst/>
                        </a:rPr>
                        <a:t> </a:t>
                      </a:r>
                      <a:endParaRPr lang="ko-KR" alt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u="none" strike="noStrike" dirty="0">
                          <a:solidFill>
                            <a:srgbClr val="3A3A3A"/>
                          </a:solidFill>
                          <a:effectLst/>
                        </a:rPr>
                        <a:t> </a:t>
                      </a:r>
                      <a:endParaRPr lang="ko-KR" alt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extLst>
                  <a:ext uri="{0D108BD9-81ED-4DB2-BD59-A6C34878D82A}">
                    <a16:rowId xmlns:a16="http://schemas.microsoft.com/office/drawing/2014/main" val="2761819113"/>
                  </a:ext>
                </a:extLst>
              </a:tr>
              <a:tr h="30383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u="none" strike="noStrike">
                          <a:solidFill>
                            <a:srgbClr val="3A3A3A"/>
                          </a:solidFill>
                          <a:effectLst/>
                        </a:rPr>
                        <a:t>1C</a:t>
                      </a:r>
                      <a:endParaRPr lang="en-US" altLang="ko-KR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u="none" strike="noStrike" dirty="0">
                          <a:solidFill>
                            <a:srgbClr val="3A3A3A"/>
                          </a:solidFill>
                          <a:effectLst/>
                        </a:rPr>
                        <a:t> </a:t>
                      </a:r>
                      <a:endParaRPr lang="ko-KR" alt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u="none" strike="noStrike">
                          <a:solidFill>
                            <a:srgbClr val="3A3A3A"/>
                          </a:solidFill>
                          <a:effectLst/>
                        </a:rPr>
                        <a:t> </a:t>
                      </a:r>
                      <a:endParaRPr lang="ko-KR" alt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u="none" strike="noStrike" dirty="0">
                          <a:solidFill>
                            <a:srgbClr val="3A3A3A"/>
                          </a:solidFill>
                          <a:effectLst/>
                        </a:rPr>
                        <a:t> </a:t>
                      </a:r>
                      <a:endParaRPr lang="ko-KR" alt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u="none" strike="noStrike" dirty="0">
                          <a:solidFill>
                            <a:srgbClr val="3A3A3A"/>
                          </a:solidFill>
                          <a:effectLst/>
                        </a:rPr>
                        <a:t> </a:t>
                      </a:r>
                      <a:endParaRPr lang="ko-KR" alt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extLst>
                  <a:ext uri="{0D108BD9-81ED-4DB2-BD59-A6C34878D82A}">
                    <a16:rowId xmlns:a16="http://schemas.microsoft.com/office/drawing/2014/main" val="1327336798"/>
                  </a:ext>
                </a:extLst>
              </a:tr>
              <a:tr h="30383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u="none" strike="noStrike" dirty="0">
                          <a:solidFill>
                            <a:srgbClr val="3A3A3A"/>
                          </a:solidFill>
                          <a:effectLst/>
                        </a:rPr>
                        <a:t>2C</a:t>
                      </a:r>
                      <a:endParaRPr lang="en-US" altLang="ko-KR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u="none" strike="noStrike" dirty="0">
                          <a:solidFill>
                            <a:srgbClr val="3A3A3A"/>
                          </a:solidFill>
                          <a:effectLst/>
                        </a:rPr>
                        <a:t> </a:t>
                      </a:r>
                      <a:endParaRPr lang="ko-KR" alt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u="none" strike="noStrike">
                          <a:solidFill>
                            <a:srgbClr val="3A3A3A"/>
                          </a:solidFill>
                          <a:effectLst/>
                        </a:rPr>
                        <a:t> </a:t>
                      </a:r>
                      <a:endParaRPr lang="ko-KR" alt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u="none" strike="noStrike">
                          <a:solidFill>
                            <a:srgbClr val="3A3A3A"/>
                          </a:solidFill>
                          <a:effectLst/>
                        </a:rPr>
                        <a:t> </a:t>
                      </a:r>
                      <a:endParaRPr lang="ko-KR" alt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u="none" strike="noStrike" dirty="0">
                          <a:solidFill>
                            <a:srgbClr val="3A3A3A"/>
                          </a:solidFill>
                          <a:effectLst/>
                        </a:rPr>
                        <a:t> </a:t>
                      </a:r>
                      <a:endParaRPr lang="ko-KR" alt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extLst>
                  <a:ext uri="{0D108BD9-81ED-4DB2-BD59-A6C34878D82A}">
                    <a16:rowId xmlns:a16="http://schemas.microsoft.com/office/drawing/2014/main" val="32754608"/>
                  </a:ext>
                </a:extLst>
              </a:tr>
              <a:tr h="30383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u="none" strike="noStrike">
                          <a:solidFill>
                            <a:srgbClr val="3A3A3A"/>
                          </a:solidFill>
                          <a:effectLst/>
                        </a:rPr>
                        <a:t>3C</a:t>
                      </a:r>
                      <a:endParaRPr lang="en-US" altLang="ko-KR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u="none" strike="noStrike" dirty="0">
                          <a:solidFill>
                            <a:srgbClr val="3A3A3A"/>
                          </a:solidFill>
                          <a:effectLst/>
                        </a:rPr>
                        <a:t> </a:t>
                      </a:r>
                      <a:endParaRPr lang="ko-KR" alt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u="none" strike="noStrike" dirty="0">
                          <a:solidFill>
                            <a:srgbClr val="3A3A3A"/>
                          </a:solidFill>
                          <a:effectLst/>
                        </a:rPr>
                        <a:t> </a:t>
                      </a:r>
                      <a:endParaRPr lang="ko-KR" alt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u="none" strike="noStrike">
                          <a:solidFill>
                            <a:srgbClr val="3A3A3A"/>
                          </a:solidFill>
                          <a:effectLst/>
                        </a:rPr>
                        <a:t>378,272</a:t>
                      </a:r>
                      <a:endParaRPr lang="ko-KR" alt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u="none" strike="noStrike" dirty="0">
                          <a:solidFill>
                            <a:srgbClr val="3A3A3A"/>
                          </a:solidFill>
                          <a:effectLst/>
                        </a:rPr>
                        <a:t> </a:t>
                      </a:r>
                      <a:endParaRPr lang="ko-KR" alt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extLst>
                  <a:ext uri="{0D108BD9-81ED-4DB2-BD59-A6C34878D82A}">
                    <a16:rowId xmlns:a16="http://schemas.microsoft.com/office/drawing/2014/main" val="752692085"/>
                  </a:ext>
                </a:extLst>
              </a:tr>
              <a:tr h="303839">
                <a:tc rowSpan="6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u="none" strike="noStrike">
                          <a:solidFill>
                            <a:srgbClr val="3A3A3A"/>
                          </a:solidFill>
                          <a:effectLst/>
                        </a:rPr>
                        <a:t>회수가능 </a:t>
                      </a:r>
                      <a:r>
                        <a:rPr lang="en-US" altLang="ko-KR" sz="1100" b="0" u="none" strike="noStrike">
                          <a:solidFill>
                            <a:srgbClr val="3A3A3A"/>
                          </a:solidFill>
                          <a:effectLst/>
                        </a:rPr>
                        <a:t>/ </a:t>
                      </a:r>
                      <a:r>
                        <a:rPr lang="ko-KR" altLang="en-US" sz="1100" b="0" u="none" strike="noStrike">
                          <a:solidFill>
                            <a:srgbClr val="3A3A3A"/>
                          </a:solidFill>
                          <a:effectLst/>
                        </a:rPr>
                        <a:t>가채매장량</a:t>
                      </a:r>
                      <a:endParaRPr lang="ko-KR" alt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321" marR="87321" marT="43660" marB="43660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u="none" strike="noStrike">
                          <a:solidFill>
                            <a:srgbClr val="3A3A3A"/>
                          </a:solidFill>
                          <a:effectLst/>
                        </a:rPr>
                        <a:t>1P</a:t>
                      </a:r>
                      <a:endParaRPr lang="en-US" altLang="ko-KR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u="none" strike="noStrike" dirty="0">
                          <a:solidFill>
                            <a:srgbClr val="3A3A3A"/>
                          </a:solidFill>
                          <a:effectLst/>
                        </a:rPr>
                        <a:t> </a:t>
                      </a:r>
                      <a:endParaRPr lang="ko-KR" alt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u="none" strike="noStrike" dirty="0">
                          <a:solidFill>
                            <a:srgbClr val="3A3A3A"/>
                          </a:solidFill>
                          <a:effectLst/>
                        </a:rPr>
                        <a:t> </a:t>
                      </a:r>
                      <a:endParaRPr lang="ko-KR" alt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u="none" strike="noStrike">
                          <a:solidFill>
                            <a:srgbClr val="3A3A3A"/>
                          </a:solidFill>
                          <a:effectLst/>
                        </a:rPr>
                        <a:t> </a:t>
                      </a:r>
                      <a:endParaRPr lang="ko-KR" alt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u="none" strike="noStrike" dirty="0">
                          <a:solidFill>
                            <a:srgbClr val="3A3A3A"/>
                          </a:solidFill>
                          <a:effectLst/>
                        </a:rPr>
                        <a:t> </a:t>
                      </a:r>
                      <a:endParaRPr lang="ko-KR" alt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extLst>
                  <a:ext uri="{0D108BD9-81ED-4DB2-BD59-A6C34878D82A}">
                    <a16:rowId xmlns:a16="http://schemas.microsoft.com/office/drawing/2014/main" val="4294711950"/>
                  </a:ext>
                </a:extLst>
              </a:tr>
              <a:tr h="30383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u="none" strike="noStrike">
                          <a:solidFill>
                            <a:srgbClr val="3A3A3A"/>
                          </a:solidFill>
                          <a:effectLst/>
                        </a:rPr>
                        <a:t>2P</a:t>
                      </a:r>
                      <a:endParaRPr lang="en-US" altLang="ko-KR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u="none" strike="noStrike" dirty="0">
                          <a:solidFill>
                            <a:srgbClr val="3A3A3A"/>
                          </a:solidFill>
                          <a:effectLst/>
                        </a:rPr>
                        <a:t> </a:t>
                      </a:r>
                      <a:endParaRPr lang="ko-KR" alt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u="none" strike="noStrike" dirty="0">
                          <a:solidFill>
                            <a:srgbClr val="3A3A3A"/>
                          </a:solidFill>
                          <a:effectLst/>
                        </a:rPr>
                        <a:t> </a:t>
                      </a:r>
                      <a:endParaRPr lang="ko-KR" alt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u="none" strike="noStrike" dirty="0">
                          <a:solidFill>
                            <a:srgbClr val="3A3A3A"/>
                          </a:solidFill>
                          <a:effectLst/>
                        </a:rPr>
                        <a:t> </a:t>
                      </a:r>
                      <a:endParaRPr lang="ko-KR" alt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u="none" strike="noStrike" dirty="0">
                          <a:solidFill>
                            <a:srgbClr val="3A3A3A"/>
                          </a:solidFill>
                          <a:effectLst/>
                        </a:rPr>
                        <a:t> </a:t>
                      </a:r>
                      <a:endParaRPr lang="ko-KR" alt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extLst>
                  <a:ext uri="{0D108BD9-81ED-4DB2-BD59-A6C34878D82A}">
                    <a16:rowId xmlns:a16="http://schemas.microsoft.com/office/drawing/2014/main" val="2593773824"/>
                  </a:ext>
                </a:extLst>
              </a:tr>
              <a:tr h="30383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u="none" strike="noStrike">
                          <a:solidFill>
                            <a:srgbClr val="3A3A3A"/>
                          </a:solidFill>
                          <a:effectLst/>
                        </a:rPr>
                        <a:t>3P</a:t>
                      </a:r>
                      <a:endParaRPr lang="en-US" altLang="ko-KR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u="none" strike="noStrike">
                          <a:solidFill>
                            <a:srgbClr val="3A3A3A"/>
                          </a:solidFill>
                          <a:effectLst/>
                        </a:rPr>
                        <a:t>110,427</a:t>
                      </a:r>
                      <a:endParaRPr lang="ko-KR" alt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u="none" strike="noStrike" dirty="0">
                          <a:solidFill>
                            <a:srgbClr val="3A3A3A"/>
                          </a:solidFill>
                          <a:effectLst/>
                        </a:rPr>
                        <a:t>유보</a:t>
                      </a:r>
                      <a:endParaRPr lang="ko-KR" alt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u="none" strike="noStrike" dirty="0">
                          <a:solidFill>
                            <a:srgbClr val="3A3A3A"/>
                          </a:solidFill>
                          <a:effectLst/>
                        </a:rPr>
                        <a:t> </a:t>
                      </a:r>
                      <a:endParaRPr lang="ko-KR" alt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u="none" strike="noStrike" dirty="0">
                          <a:solidFill>
                            <a:srgbClr val="3A3A3A"/>
                          </a:solidFill>
                          <a:effectLst/>
                        </a:rPr>
                        <a:t> </a:t>
                      </a:r>
                      <a:endParaRPr lang="ko-KR" alt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extLst>
                  <a:ext uri="{0D108BD9-81ED-4DB2-BD59-A6C34878D82A}">
                    <a16:rowId xmlns:a16="http://schemas.microsoft.com/office/drawing/2014/main" val="3008610337"/>
                  </a:ext>
                </a:extLst>
              </a:tr>
              <a:tr h="30383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u="none" strike="noStrike">
                          <a:solidFill>
                            <a:srgbClr val="3A3A3A"/>
                          </a:solidFill>
                          <a:effectLst/>
                        </a:rPr>
                        <a:t>1C</a:t>
                      </a:r>
                      <a:endParaRPr lang="en-US" altLang="ko-KR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u="none" strike="noStrike">
                          <a:solidFill>
                            <a:srgbClr val="3A3A3A"/>
                          </a:solidFill>
                          <a:effectLst/>
                        </a:rPr>
                        <a:t> </a:t>
                      </a:r>
                      <a:endParaRPr lang="ko-KR" alt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u="none" strike="noStrike" dirty="0">
                          <a:solidFill>
                            <a:srgbClr val="3A3A3A"/>
                          </a:solidFill>
                          <a:effectLst/>
                        </a:rPr>
                        <a:t> </a:t>
                      </a:r>
                      <a:endParaRPr lang="ko-KR" alt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u="none" strike="noStrike" dirty="0">
                          <a:solidFill>
                            <a:srgbClr val="3A3A3A"/>
                          </a:solidFill>
                          <a:effectLst/>
                        </a:rPr>
                        <a:t> </a:t>
                      </a:r>
                      <a:endParaRPr lang="ko-KR" alt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u="none" strike="noStrike" dirty="0">
                          <a:solidFill>
                            <a:srgbClr val="3A3A3A"/>
                          </a:solidFill>
                          <a:effectLst/>
                        </a:rPr>
                        <a:t> </a:t>
                      </a:r>
                      <a:endParaRPr lang="ko-KR" alt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extLst>
                  <a:ext uri="{0D108BD9-81ED-4DB2-BD59-A6C34878D82A}">
                    <a16:rowId xmlns:a16="http://schemas.microsoft.com/office/drawing/2014/main" val="3552936770"/>
                  </a:ext>
                </a:extLst>
              </a:tr>
              <a:tr h="30383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u="none" strike="noStrike">
                          <a:solidFill>
                            <a:srgbClr val="3A3A3A"/>
                          </a:solidFill>
                          <a:effectLst/>
                        </a:rPr>
                        <a:t>2C</a:t>
                      </a:r>
                      <a:endParaRPr lang="en-US" altLang="ko-KR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u="none" strike="noStrike">
                          <a:solidFill>
                            <a:srgbClr val="3A3A3A"/>
                          </a:solidFill>
                          <a:effectLst/>
                        </a:rPr>
                        <a:t> </a:t>
                      </a:r>
                      <a:endParaRPr lang="ko-KR" alt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u="none" strike="noStrike" dirty="0">
                          <a:solidFill>
                            <a:srgbClr val="3A3A3A"/>
                          </a:solidFill>
                          <a:effectLst/>
                        </a:rPr>
                        <a:t> </a:t>
                      </a:r>
                      <a:endParaRPr lang="ko-KR" alt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u="none" strike="noStrike" dirty="0">
                          <a:solidFill>
                            <a:srgbClr val="3A3A3A"/>
                          </a:solidFill>
                          <a:effectLst/>
                        </a:rPr>
                        <a:t> </a:t>
                      </a:r>
                      <a:endParaRPr lang="ko-KR" alt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u="none" strike="noStrike" dirty="0">
                          <a:solidFill>
                            <a:srgbClr val="3A3A3A"/>
                          </a:solidFill>
                          <a:effectLst/>
                        </a:rPr>
                        <a:t> </a:t>
                      </a:r>
                      <a:endParaRPr lang="ko-KR" alt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extLst>
                  <a:ext uri="{0D108BD9-81ED-4DB2-BD59-A6C34878D82A}">
                    <a16:rowId xmlns:a16="http://schemas.microsoft.com/office/drawing/2014/main" val="3093736445"/>
                  </a:ext>
                </a:extLst>
              </a:tr>
              <a:tr h="30383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u="none" strike="noStrike" dirty="0">
                          <a:solidFill>
                            <a:srgbClr val="3A3A3A"/>
                          </a:solidFill>
                          <a:effectLst/>
                        </a:rPr>
                        <a:t>3C</a:t>
                      </a:r>
                      <a:endParaRPr lang="en-US" altLang="ko-KR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u="none" strike="noStrike" dirty="0">
                          <a:solidFill>
                            <a:srgbClr val="3A3A3A"/>
                          </a:solidFill>
                          <a:effectLst/>
                        </a:rPr>
                        <a:t> </a:t>
                      </a:r>
                      <a:endParaRPr lang="ko-KR" alt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u="none" strike="noStrike" dirty="0">
                          <a:solidFill>
                            <a:srgbClr val="3A3A3A"/>
                          </a:solidFill>
                          <a:effectLst/>
                        </a:rPr>
                        <a:t> </a:t>
                      </a:r>
                      <a:endParaRPr lang="ko-KR" alt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0" u="none" strike="noStrike" dirty="0">
                          <a:solidFill>
                            <a:srgbClr val="3A3A3A"/>
                          </a:solidFill>
                          <a:effectLst/>
                        </a:rPr>
                        <a:t>26,510</a:t>
                      </a:r>
                      <a:endParaRPr lang="ko-KR" alt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u="none" strike="noStrike" dirty="0">
                          <a:solidFill>
                            <a:srgbClr val="3A3A3A"/>
                          </a:solidFill>
                          <a:effectLst/>
                        </a:rPr>
                        <a:t> </a:t>
                      </a:r>
                      <a:endParaRPr lang="ko-KR" alt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639" marR="60639" marT="60639" marB="60639" anchor="ctr"/>
                </a:tc>
                <a:extLst>
                  <a:ext uri="{0D108BD9-81ED-4DB2-BD59-A6C34878D82A}">
                    <a16:rowId xmlns:a16="http://schemas.microsoft.com/office/drawing/2014/main" val="964054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7060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7C58C3-04FF-C54A-9707-4190F6054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512" y="1292418"/>
            <a:ext cx="3067278" cy="4413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B6925C-A518-1842-A517-62C6A2C98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925" y="1278989"/>
            <a:ext cx="3085944" cy="4440208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F4AA6B1-FFDA-7D40-9E5C-BEF631F84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http://www.gdhl.co.kr/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15D806-0164-4209-9ACE-3F63A7C2D9BD}"/>
              </a:ext>
            </a:extLst>
          </p:cNvPr>
          <p:cNvSpPr txBox="1"/>
          <p:nvPr/>
        </p:nvSpPr>
        <p:spPr>
          <a:xfrm>
            <a:off x="838199" y="750003"/>
            <a:ext cx="10359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ko-KR" dirty="0"/>
              <a:t>4. </a:t>
            </a:r>
            <a:r>
              <a:rPr lang="ko-KR" altLang="en-US" dirty="0" err="1">
                <a:solidFill>
                  <a:srgbClr val="434343"/>
                </a:solidFill>
                <a:effectLst/>
                <a:ea typeface="맑은 고딕" panose="020B0503020000020004" pitchFamily="50" charset="-127"/>
                <a:cs typeface="굴림" panose="020B0600000101010101" pitchFamily="50" charset="-127"/>
              </a:rPr>
              <a:t>광구권</a:t>
            </a:r>
            <a:r>
              <a:rPr lang="ko-KR" altLang="en-US" dirty="0">
                <a:solidFill>
                  <a:srgbClr val="434343"/>
                </a:solidFill>
                <a:effectLst/>
                <a:ea typeface="맑은 고딕" panose="020B0503020000020004" pitchFamily="50" charset="-127"/>
                <a:cs typeface="굴림" panose="020B0600000101010101" pitchFamily="50" charset="-127"/>
              </a:rPr>
              <a:t> </a:t>
            </a:r>
            <a:r>
              <a:rPr lang="en-US" altLang="ko-KR" dirty="0">
                <a:solidFill>
                  <a:srgbClr val="434343"/>
                </a:solidFill>
                <a:effectLst/>
                <a:ea typeface="맑은 고딕" panose="020B0503020000020004" pitchFamily="50" charset="-127"/>
                <a:cs typeface="굴림" panose="020B0600000101010101" pitchFamily="50" charset="-127"/>
              </a:rPr>
              <a:t>95</a:t>
            </a:r>
            <a:r>
              <a:rPr lang="ko-KR" altLang="en-US" dirty="0">
                <a:solidFill>
                  <a:srgbClr val="434343"/>
                </a:solidFill>
                <a:effectLst/>
                <a:ea typeface="맑은 고딕" panose="020B0503020000020004" pitchFamily="50" charset="-127"/>
                <a:cs typeface="굴림" panose="020B0600000101010101" pitchFamily="50" charset="-127"/>
              </a:rPr>
              <a:t>년 연장 서류</a:t>
            </a:r>
            <a:endParaRPr lang="ko-KR" alt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2083510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, sky, snow, person&#10;&#10;Description automatically generated">
            <a:extLst>
              <a:ext uri="{FF2B5EF4-FFF2-40B4-BE49-F238E27FC236}">
                <a16:creationId xmlns:a16="http://schemas.microsoft.com/office/drawing/2014/main" id="{E925062E-4414-3F4D-A438-CCA27D9A12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684" r="9090" b="3286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6E4FD0-5535-E943-AEFE-69EB384FF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ko-KR" altLang="en-US" sz="4800" dirty="0"/>
              <a:t>현장 상황</a:t>
            </a:r>
            <a:endParaRPr lang="en-US" sz="4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2E8401-3290-CF43-9709-8DDB29385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2321" y="6356350"/>
            <a:ext cx="28090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 kern="120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http://www.gdhl.co.kr/</a:t>
            </a:r>
          </a:p>
        </p:txBody>
      </p:sp>
    </p:spTree>
    <p:extLst>
      <p:ext uri="{BB962C8B-B14F-4D97-AF65-F5344CB8AC3E}">
        <p14:creationId xmlns:p14="http://schemas.microsoft.com/office/powerpoint/2010/main" val="39225020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701</TotalTime>
  <Words>890</Words>
  <Application>Microsoft Office PowerPoint</Application>
  <PresentationFormat>와이드스크린</PresentationFormat>
  <Paragraphs>217</Paragraphs>
  <Slides>31</Slides>
  <Notes>0</Notes>
  <HiddenSlides>0</HiddenSlides>
  <MMClips>4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Wingdings</vt:lpstr>
      <vt:lpstr>Office Theme</vt:lpstr>
      <vt:lpstr>주주간담회</vt:lpstr>
      <vt:lpstr>목차</vt:lpstr>
      <vt:lpstr>자회사 개요</vt:lpstr>
      <vt:lpstr>자회사 보유 광구 개요</vt:lpstr>
      <vt:lpstr>자회사 보유 광구 추정 매장량</vt:lpstr>
      <vt:lpstr>자회사 보유 광구 추정 매장량</vt:lpstr>
      <vt:lpstr>자회사 보유 광구 추정 매장량</vt:lpstr>
      <vt:lpstr>PowerPoint 프레젠테이션</vt:lpstr>
      <vt:lpstr>현장 상황</vt:lpstr>
      <vt:lpstr>PowerPoint 프레젠테이션</vt:lpstr>
      <vt:lpstr>Vinca oil field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개발계획</vt:lpstr>
      <vt:lpstr>PowerPoint 프레젠테이션</vt:lpstr>
      <vt:lpstr>Side track</vt:lpstr>
      <vt:lpstr>Pumpjacks</vt:lpstr>
      <vt:lpstr>Mono pump</vt:lpstr>
      <vt:lpstr>Slim hole</vt:lpstr>
      <vt:lpstr>Christensen 140</vt:lpstr>
      <vt:lpstr>HANJIN-D&amp;B 30 MULTI</vt:lpstr>
      <vt:lpstr>HANJIN-D&amp;B 30 MULTI</vt:lpstr>
      <vt:lpstr>HANJIN-D&amp;B 30 MULTI</vt:lpstr>
      <vt:lpstr>PowerPoint 프레젠테이션</vt:lpstr>
      <vt:lpstr>기타 주요 사항 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MINJONG JUNG</dc:creator>
  <cp:lastModifiedBy>제네시스디벨롭먼트홀딩스1</cp:lastModifiedBy>
  <cp:revision>59</cp:revision>
  <dcterms:created xsi:type="dcterms:W3CDTF">2021-11-25T03:51:26Z</dcterms:created>
  <dcterms:modified xsi:type="dcterms:W3CDTF">2021-11-29T06:28:31Z</dcterms:modified>
</cp:coreProperties>
</file>